
<file path=[Content_Types].xml><?xml version="1.0" encoding="utf-8"?>
<Types xmlns="http://schemas.openxmlformats.org/package/2006/content-types">
  <Default Extension="jpeg" ContentType="image/jpeg"/>
  <Default Extension="gif" ContentType="image/gif"/>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handoutMasterIdLst>
    <p:handoutMasterId r:id="rId83"/>
  </p:handoutMasterIdLst>
  <p:sldIdLst>
    <p:sldId id="256" r:id="rId3"/>
    <p:sldId id="4286" r:id="rId4"/>
    <p:sldId id="3839" r:id="rId5"/>
    <p:sldId id="4006" r:id="rId6"/>
    <p:sldId id="3840" r:id="rId7"/>
    <p:sldId id="4445" r:id="rId8"/>
    <p:sldId id="3841" r:id="rId9"/>
    <p:sldId id="12219" r:id="rId10"/>
    <p:sldId id="4459" r:id="rId11"/>
    <p:sldId id="3843" r:id="rId12"/>
    <p:sldId id="3844" r:id="rId13"/>
    <p:sldId id="4007" r:id="rId14"/>
    <p:sldId id="11820" r:id="rId15"/>
    <p:sldId id="11821" r:id="rId16"/>
    <p:sldId id="3846" r:id="rId17"/>
    <p:sldId id="4460" r:id="rId18"/>
    <p:sldId id="12312" r:id="rId19"/>
    <p:sldId id="12313" r:id="rId20"/>
    <p:sldId id="12314" r:id="rId21"/>
    <p:sldId id="12315" r:id="rId22"/>
    <p:sldId id="11819" r:id="rId23"/>
    <p:sldId id="4600" r:id="rId24"/>
    <p:sldId id="4461" r:id="rId25"/>
    <p:sldId id="3851" r:id="rId26"/>
    <p:sldId id="3852" r:id="rId27"/>
    <p:sldId id="6005" r:id="rId28"/>
    <p:sldId id="4008" r:id="rId29"/>
    <p:sldId id="4463" r:id="rId30"/>
    <p:sldId id="3854" r:id="rId31"/>
    <p:sldId id="4730" r:id="rId32"/>
    <p:sldId id="4464" r:id="rId33"/>
    <p:sldId id="3856" r:id="rId34"/>
    <p:sldId id="12220" r:id="rId35"/>
    <p:sldId id="5365" r:id="rId36"/>
    <p:sldId id="5366" r:id="rId37"/>
    <p:sldId id="8879" r:id="rId38"/>
    <p:sldId id="5885" r:id="rId39"/>
    <p:sldId id="4465" r:id="rId40"/>
    <p:sldId id="4294" r:id="rId41"/>
    <p:sldId id="5367" r:id="rId42"/>
    <p:sldId id="4291" r:id="rId43"/>
    <p:sldId id="4466" r:id="rId44"/>
    <p:sldId id="4296" r:id="rId45"/>
    <p:sldId id="5777" r:id="rId46"/>
    <p:sldId id="5479" r:id="rId47"/>
    <p:sldId id="5776" r:id="rId48"/>
    <p:sldId id="5778" r:id="rId49"/>
    <p:sldId id="5779" r:id="rId50"/>
    <p:sldId id="4467" r:id="rId51"/>
    <p:sldId id="5887" r:id="rId52"/>
    <p:sldId id="11030" r:id="rId53"/>
    <p:sldId id="4469" r:id="rId54"/>
    <p:sldId id="6152" r:id="rId55"/>
    <p:sldId id="6153" r:id="rId56"/>
    <p:sldId id="4468" r:id="rId57"/>
    <p:sldId id="6150" r:id="rId58"/>
    <p:sldId id="6151" r:id="rId59"/>
    <p:sldId id="4289" r:id="rId60"/>
    <p:sldId id="4298" r:id="rId61"/>
    <p:sldId id="4471" r:id="rId63"/>
    <p:sldId id="6155" r:id="rId64"/>
    <p:sldId id="4595" r:id="rId65"/>
    <p:sldId id="6148" r:id="rId66"/>
    <p:sldId id="4472" r:id="rId67"/>
    <p:sldId id="6453" r:id="rId68"/>
    <p:sldId id="6617" r:id="rId69"/>
    <p:sldId id="4473" r:id="rId70"/>
    <p:sldId id="8873" r:id="rId71"/>
    <p:sldId id="10464" r:id="rId72"/>
    <p:sldId id="4474" r:id="rId73"/>
    <p:sldId id="6982" r:id="rId74"/>
    <p:sldId id="6983" r:id="rId75"/>
    <p:sldId id="10465" r:id="rId76"/>
    <p:sldId id="4477" r:id="rId77"/>
    <p:sldId id="8876" r:id="rId78"/>
    <p:sldId id="10466" r:id="rId79"/>
    <p:sldId id="8875" r:id="rId80"/>
    <p:sldId id="1801" r:id="rId81"/>
    <p:sldId id="1594" r:id="rId8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800" b="0" i="1"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2FDB2607-1784-4EEB-B798-7EB5836EED8A}">
        <p14:showMediaCtrls xmlns:p14="http://schemas.microsoft.com/office/powerpoint/2010/main" val="1"/>
      </p:ext>
    </p:extLst>
  </p:showPr>
  <p:clrMru>
    <a:srgbClr val="990033"/>
    <a:srgbClr val="5180F9"/>
    <a:srgbClr val="0000FF"/>
    <a:srgbClr val="005827"/>
    <a:srgbClr val="009E43"/>
    <a:srgbClr val="FFFF00"/>
    <a:srgbClr val="FFC000"/>
    <a:srgbClr val="CC0066"/>
    <a:srgbClr val="FFFF66"/>
    <a:srgbClr val="00A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p:restoredTop sz="86427"/>
  </p:normalViewPr>
  <p:slideViewPr>
    <p:cSldViewPr showGuides="1">
      <p:cViewPr varScale="1">
        <p:scale>
          <a:sx n="60" d="100"/>
          <a:sy n="60" d="100"/>
        </p:scale>
        <p:origin x="-372" y="-96"/>
      </p:cViewPr>
      <p:guideLst>
        <p:guide orient="horz" pos="2085"/>
        <p:guide pos="3074"/>
      </p:guideLst>
    </p:cSldViewPr>
  </p:slideViewPr>
  <p:outlineViewPr>
    <p:cViewPr>
      <p:scale>
        <a:sx n="33" d="100"/>
        <a:sy n="33" d="100"/>
      </p:scale>
      <p:origin x="0" y="0"/>
    </p:cViewPr>
  </p:outlineViewPr>
  <p:notesTextViewPr>
    <p:cViewPr>
      <p:scale>
        <a:sx n="100" d="100"/>
        <a:sy n="100" d="100"/>
      </p:scale>
      <p:origin x="0" y="0"/>
    </p:cViewPr>
  </p:notesText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7" Type="http://schemas.openxmlformats.org/officeDocument/2006/relationships/commentAuthors" Target="commentAuthors.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handoutMaster" Target="handoutMasters/handoutMaster1.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notesMaster" Target="notesMasters/notesMaster1.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5#1">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35F7FA-1D5F-4B60-8689-4C8381B1CEDC}" type="doc">
      <dgm:prSet loTypeId="urn:microsoft.com/office/officeart/2005/8/layout/vList2#1" loCatId="list" qsTypeId="urn:microsoft.com/office/officeart/2005/8/quickstyle/simple1#8" qsCatId="simple" csTypeId="urn:microsoft.com/office/officeart/2005/8/colors/accent2_5#1" csCatId="accent1" phldr="0"/>
      <dgm:spPr/>
      <dgm:t>
        <a:bodyPr/>
        <a:lstStyle/>
        <a:p>
          <a:endParaRPr lang="zh-CN" altLang="en-US"/>
        </a:p>
      </dgm:t>
    </dgm:pt>
    <dgm:pt modelId="{EA9490CF-B859-4141-837A-1D4A6746AA49}">
      <dgm:prSet phldrT="[文本]" phldr="0" custT="0"/>
      <dgm:spPr/>
      <dgm:t>
        <a:bodyPr vert="horz" wrap="square"/>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a:lnSpc>
              <a:spcPct val="100000"/>
            </a:lnSpc>
            <a:spcBef>
              <a:spcPct val="0"/>
            </a:spcBef>
            <a:spcAft>
              <a:spcPct val="35000"/>
            </a:spcAft>
          </a:pPr>
          <a:r>
            <a:rPr lang="zh-CN" altLang="en-US">
              <a:latin typeface="华文新魏" panose="02010800040101010101" pitchFamily="2" charset="-122"/>
              <a:ea typeface="华文新魏" panose="02010800040101010101" pitchFamily="2" charset="-122"/>
              <a:sym typeface="+mn-ea"/>
            </a:rPr>
            <a:t>直接兴趣    </a:t>
          </a:r>
        </a:p>
      </dgm:t>
    </dgm:pt>
    <dgm:pt modelId="{182DCE9F-4626-4193-B2B4-0CCF25747DA8}" cxnId="{2F54D9CF-84A0-4818-8310-DEEDAC59564C}" type="parTrans">
      <dgm:prSet/>
      <dgm:spPr/>
      <dgm:t>
        <a:bodyPr/>
        <a:lstStyle/>
        <a:p>
          <a:endParaRPr lang="zh-CN" altLang="en-US"/>
        </a:p>
      </dgm:t>
    </dgm:pt>
    <dgm:pt modelId="{20E57596-7E32-460F-85A2-AA181D20A67B}" cxnId="{2F54D9CF-84A0-4818-8310-DEEDAC59564C}" type="sibTrans">
      <dgm:prSet/>
      <dgm:spPr/>
      <dgm:t>
        <a:bodyPr/>
        <a:lstStyle/>
        <a:p>
          <a:endParaRPr lang="zh-CN" altLang="en-US"/>
        </a:p>
      </dgm:t>
    </dgm:pt>
    <dgm:pt modelId="{E2F866C8-322C-47A7-B633-703C4112826F}">
      <dgm:prSet phldrT="[文本]" phldr="0" custT="1"/>
      <dgm:spPr/>
      <dgm:t>
        <a:bodyPr vert="horz" wrap="square"/>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a:lnSpc>
              <a:spcPct val="100000"/>
            </a:lnSpc>
            <a:spcBef>
              <a:spcPct val="0"/>
            </a:spcBef>
            <a:spcAft>
              <a:spcPct val="20000"/>
            </a:spcAft>
          </a:pPr>
          <a:r>
            <a:rPr lang="zh-CN" altLang="en-US" sz="2000">
              <a:latin typeface="华文新魏" panose="02010800040101010101" pitchFamily="2" charset="-122"/>
              <a:ea typeface="华文新魏" panose="02010800040101010101" pitchFamily="2" charset="-122"/>
              <a:sym typeface="+mn-ea"/>
            </a:rPr>
            <a:t>没有直接兴趣的过程很乏味、枯燥。</a:t>
          </a:r>
          <a:endParaRPr lang="zh-CN" altLang="en-US" sz="2000"/>
        </a:p>
      </dgm:t>
    </dgm:pt>
    <dgm:pt modelId="{9E81CED7-86DC-4713-AF35-B4B8640352B8}" cxnId="{7B1B2B48-6940-4573-95DE-A9AC47AFC568}" type="parTrans">
      <dgm:prSet/>
      <dgm:spPr/>
      <dgm:t>
        <a:bodyPr/>
        <a:lstStyle/>
        <a:p>
          <a:endParaRPr lang="zh-CN" altLang="en-US"/>
        </a:p>
      </dgm:t>
    </dgm:pt>
    <dgm:pt modelId="{B29B00E5-D3BA-4D5C-890D-999070FEB1C1}" cxnId="{7B1B2B48-6940-4573-95DE-A9AC47AFC568}" type="sibTrans">
      <dgm:prSet/>
      <dgm:spPr/>
      <dgm:t>
        <a:bodyPr/>
        <a:lstStyle/>
        <a:p>
          <a:endParaRPr lang="zh-CN" altLang="en-US"/>
        </a:p>
      </dgm:t>
    </dgm:pt>
    <dgm:pt modelId="{694CA7C6-15F6-4B47-8E24-FE5C56E26217}">
      <dgm:prSet phldrT="[文本]" phldr="0" custT="0"/>
      <dgm:spPr/>
      <dgm:t>
        <a:bodyPr vert="horz" wrap="square"/>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a:lnSpc>
              <a:spcPct val="100000"/>
            </a:lnSpc>
            <a:spcBef>
              <a:spcPct val="0"/>
            </a:spcBef>
            <a:spcAft>
              <a:spcPct val="35000"/>
            </a:spcAft>
          </a:pPr>
          <a:r>
            <a:rPr lang="zh-CN" altLang="en-US">
              <a:latin typeface="华文新魏" panose="02010800040101010101" pitchFamily="2" charset="-122"/>
              <a:ea typeface="华文新魏" panose="02010800040101010101" pitchFamily="2" charset="-122"/>
              <a:sym typeface="+mn-ea"/>
            </a:rPr>
            <a:t> 间接兴趣    </a:t>
          </a:r>
        </a:p>
      </dgm:t>
    </dgm:pt>
    <dgm:pt modelId="{DD6AD0C1-F31D-45FC-B3EE-30CC8DA6BB12}" cxnId="{BADDBA52-AF57-4D25-AC70-833CD20AE8DC}" type="parTrans">
      <dgm:prSet/>
      <dgm:spPr/>
      <dgm:t>
        <a:bodyPr/>
        <a:lstStyle/>
        <a:p>
          <a:endParaRPr lang="zh-CN" altLang="en-US"/>
        </a:p>
      </dgm:t>
    </dgm:pt>
    <dgm:pt modelId="{2479F4EA-2543-4E1B-9F8F-C548098DF679}" cxnId="{BADDBA52-AF57-4D25-AC70-833CD20AE8DC}" type="sibTrans">
      <dgm:prSet/>
      <dgm:spPr/>
      <dgm:t>
        <a:bodyPr/>
        <a:lstStyle/>
        <a:p>
          <a:endParaRPr lang="zh-CN" altLang="en-US"/>
        </a:p>
      </dgm:t>
    </dgm:pt>
    <dgm:pt modelId="{5BDF3335-0B07-4A07-85F7-BEF0E4DD57D4}">
      <dgm:prSet phldrT="[文本]" phldr="0" custT="1"/>
      <dgm:spPr/>
      <dgm:t>
        <a:bodyPr vert="horz" wrap="square"/>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a:lnSpc>
              <a:spcPct val="100000"/>
            </a:lnSpc>
            <a:spcBef>
              <a:spcPct val="0"/>
            </a:spcBef>
            <a:spcAft>
              <a:spcPct val="20000"/>
            </a:spcAft>
          </a:pPr>
          <a:r>
            <a:rPr lang="zh-CN" altLang="en-US" sz="2000">
              <a:latin typeface="华文新魏" panose="02010800040101010101" pitchFamily="2" charset="-122"/>
              <a:ea typeface="华文新魏" panose="02010800040101010101" pitchFamily="2" charset="-122"/>
              <a:sym typeface="+mn-ea"/>
            </a:rPr>
            <a:t>没有简介兴趣的目标支持，过程很难持久。</a:t>
          </a:r>
        </a:p>
      </dgm:t>
    </dgm:pt>
    <dgm:pt modelId="{3D8C5A5F-5449-40E0-9968-B2A24CD48D59}" cxnId="{CBA3EE48-C56D-4281-991F-BAC56D6A5A31}" type="parTrans">
      <dgm:prSet/>
      <dgm:spPr/>
      <dgm:t>
        <a:bodyPr/>
        <a:lstStyle/>
        <a:p>
          <a:endParaRPr lang="zh-CN" altLang="en-US"/>
        </a:p>
      </dgm:t>
    </dgm:pt>
    <dgm:pt modelId="{C3EB0B90-7374-4F49-877F-E5A518A11115}" cxnId="{CBA3EE48-C56D-4281-991F-BAC56D6A5A31}" type="sibTrans">
      <dgm:prSet/>
      <dgm:spPr/>
      <dgm:t>
        <a:bodyPr/>
        <a:lstStyle/>
        <a:p>
          <a:endParaRPr lang="zh-CN" altLang="en-US"/>
        </a:p>
      </dgm:t>
    </dgm:pt>
    <dgm:pt modelId="{7EBC2B5E-0208-4570-99BE-61F14D8CFDE7}" type="pres">
      <dgm:prSet presAssocID="{4935F7FA-1D5F-4B60-8689-4C8381B1CEDC}" presName="linear" presStyleCnt="0">
        <dgm:presLayoutVars>
          <dgm:animLvl val="lvl"/>
          <dgm:resizeHandles val="exact"/>
        </dgm:presLayoutVars>
      </dgm:prSet>
      <dgm:spPr/>
      <dgm:t>
        <a:bodyPr/>
        <a:lstStyle/>
        <a:p>
          <a:endParaRPr lang="zh-CN" altLang="en-US"/>
        </a:p>
      </dgm:t>
    </dgm:pt>
    <dgm:pt modelId="{3E62794C-1607-4733-ADCA-906674A22343}" type="pres">
      <dgm:prSet presAssocID="{EA9490CF-B859-4141-837A-1D4A6746AA49}" presName="parentText" presStyleLbl="node1" presStyleIdx="0" presStyleCnt="2">
        <dgm:presLayoutVars>
          <dgm:chMax val="0"/>
          <dgm:bulletEnabled val="1"/>
        </dgm:presLayoutVars>
      </dgm:prSet>
      <dgm:spPr/>
      <dgm:t>
        <a:bodyPr/>
        <a:lstStyle/>
        <a:p>
          <a:endParaRPr lang="zh-CN" altLang="en-US"/>
        </a:p>
      </dgm:t>
    </dgm:pt>
    <dgm:pt modelId="{3B57A0D3-8728-40A5-B79E-F7D5C3A120C7}" type="pres">
      <dgm:prSet presAssocID="{EA9490CF-B859-4141-837A-1D4A6746AA49}" presName="childText" presStyleLbl="revTx" presStyleIdx="0" presStyleCnt="2">
        <dgm:presLayoutVars>
          <dgm:bulletEnabled val="1"/>
        </dgm:presLayoutVars>
      </dgm:prSet>
      <dgm:spPr/>
      <dgm:t>
        <a:bodyPr/>
        <a:lstStyle/>
        <a:p>
          <a:endParaRPr lang="zh-CN" altLang="en-US"/>
        </a:p>
      </dgm:t>
    </dgm:pt>
    <dgm:pt modelId="{16F3467F-589A-42D1-9134-3E95797766A2}" type="pres">
      <dgm:prSet presAssocID="{694CA7C6-15F6-4B47-8E24-FE5C56E26217}" presName="parentText" presStyleLbl="node1" presStyleIdx="1" presStyleCnt="2">
        <dgm:presLayoutVars>
          <dgm:chMax val="0"/>
          <dgm:bulletEnabled val="1"/>
        </dgm:presLayoutVars>
      </dgm:prSet>
      <dgm:spPr/>
      <dgm:t>
        <a:bodyPr/>
        <a:lstStyle/>
        <a:p>
          <a:endParaRPr lang="zh-CN" altLang="en-US"/>
        </a:p>
      </dgm:t>
    </dgm:pt>
    <dgm:pt modelId="{50C6C0C8-D2B1-4ACB-B170-96A2C2FB0436}" type="pres">
      <dgm:prSet presAssocID="{694CA7C6-15F6-4B47-8E24-FE5C56E26217}" presName="childText" presStyleLbl="revTx" presStyleIdx="1" presStyleCnt="2">
        <dgm:presLayoutVars>
          <dgm:bulletEnabled val="1"/>
        </dgm:presLayoutVars>
      </dgm:prSet>
      <dgm:spPr/>
      <dgm:t>
        <a:bodyPr/>
        <a:lstStyle/>
        <a:p>
          <a:endParaRPr lang="zh-CN" altLang="en-US"/>
        </a:p>
      </dgm:t>
    </dgm:pt>
  </dgm:ptLst>
  <dgm:cxnLst>
    <dgm:cxn modelId="{CBA3EE48-C56D-4281-991F-BAC56D6A5A31}" srcId="{694CA7C6-15F6-4B47-8E24-FE5C56E26217}" destId="{5BDF3335-0B07-4A07-85F7-BEF0E4DD57D4}" srcOrd="0" destOrd="0" parTransId="{3D8C5A5F-5449-40E0-9968-B2A24CD48D59}" sibTransId="{C3EB0B90-7374-4F49-877F-E5A518A11115}"/>
    <dgm:cxn modelId="{CB49B66C-0D78-45B1-9F0F-8C9EB3636005}" type="presOf" srcId="{EA9490CF-B859-4141-837A-1D4A6746AA49}" destId="{3E62794C-1607-4733-ADCA-906674A22343}" srcOrd="0" destOrd="0" presId="urn:microsoft.com/office/officeart/2005/8/layout/vList2#1"/>
    <dgm:cxn modelId="{2F54D9CF-84A0-4818-8310-DEEDAC59564C}" srcId="{4935F7FA-1D5F-4B60-8689-4C8381B1CEDC}" destId="{EA9490CF-B859-4141-837A-1D4A6746AA49}" srcOrd="0" destOrd="0" parTransId="{182DCE9F-4626-4193-B2B4-0CCF25747DA8}" sibTransId="{20E57596-7E32-460F-85A2-AA181D20A67B}"/>
    <dgm:cxn modelId="{77F6E079-E41F-451E-8CCE-BC7599670D62}" type="presOf" srcId="{E2F866C8-322C-47A7-B633-703C4112826F}" destId="{3B57A0D3-8728-40A5-B79E-F7D5C3A120C7}" srcOrd="0" destOrd="0" presId="urn:microsoft.com/office/officeart/2005/8/layout/vList2#1"/>
    <dgm:cxn modelId="{BADDBA52-AF57-4D25-AC70-833CD20AE8DC}" srcId="{4935F7FA-1D5F-4B60-8689-4C8381B1CEDC}" destId="{694CA7C6-15F6-4B47-8E24-FE5C56E26217}" srcOrd="1" destOrd="0" parTransId="{DD6AD0C1-F31D-45FC-B3EE-30CC8DA6BB12}" sibTransId="{2479F4EA-2543-4E1B-9F8F-C548098DF679}"/>
    <dgm:cxn modelId="{7B1B2B48-6940-4573-95DE-A9AC47AFC568}" srcId="{EA9490CF-B859-4141-837A-1D4A6746AA49}" destId="{E2F866C8-322C-47A7-B633-703C4112826F}" srcOrd="0" destOrd="0" parTransId="{9E81CED7-86DC-4713-AF35-B4B8640352B8}" sibTransId="{B29B00E5-D3BA-4D5C-890D-999070FEB1C1}"/>
    <dgm:cxn modelId="{3B4DDD7E-EF50-4165-90F4-0DBDF6CC8D74}" type="presOf" srcId="{5BDF3335-0B07-4A07-85F7-BEF0E4DD57D4}" destId="{50C6C0C8-D2B1-4ACB-B170-96A2C2FB0436}" srcOrd="0" destOrd="0" presId="urn:microsoft.com/office/officeart/2005/8/layout/vList2#1"/>
    <dgm:cxn modelId="{9F0561DE-1023-4926-90EC-5886BD74AA80}" type="presOf" srcId="{4935F7FA-1D5F-4B60-8689-4C8381B1CEDC}" destId="{7EBC2B5E-0208-4570-99BE-61F14D8CFDE7}" srcOrd="0" destOrd="0" presId="urn:microsoft.com/office/officeart/2005/8/layout/vList2#1"/>
    <dgm:cxn modelId="{A8FBBC89-D5A3-4828-8572-09EEF48E5621}" type="presOf" srcId="{694CA7C6-15F6-4B47-8E24-FE5C56E26217}" destId="{16F3467F-589A-42D1-9134-3E95797766A2}" srcOrd="0" destOrd="0" presId="urn:microsoft.com/office/officeart/2005/8/layout/vList2#1"/>
    <dgm:cxn modelId="{2D7D128E-06AC-4130-BA22-A61CF4C9332E}" type="presParOf" srcId="{7EBC2B5E-0208-4570-99BE-61F14D8CFDE7}" destId="{3E62794C-1607-4733-ADCA-906674A22343}" srcOrd="0" destOrd="0" presId="urn:microsoft.com/office/officeart/2005/8/layout/vList2#1"/>
    <dgm:cxn modelId="{2975A845-0BE4-450D-BE92-B645151DB7F9}" type="presParOf" srcId="{7EBC2B5E-0208-4570-99BE-61F14D8CFDE7}" destId="{3B57A0D3-8728-40A5-B79E-F7D5C3A120C7}" srcOrd="1" destOrd="0" presId="urn:microsoft.com/office/officeart/2005/8/layout/vList2#1"/>
    <dgm:cxn modelId="{F5465CA4-C4BE-424F-BB84-20DB72649959}" type="presParOf" srcId="{7EBC2B5E-0208-4570-99BE-61F14D8CFDE7}" destId="{16F3467F-589A-42D1-9134-3E95797766A2}" srcOrd="2" destOrd="0" presId="urn:microsoft.com/office/officeart/2005/8/layout/vList2#1"/>
    <dgm:cxn modelId="{C495C50C-FE2D-4E27-81B6-8AF715BAFE84}" type="presParOf" srcId="{7EBC2B5E-0208-4570-99BE-61F14D8CFDE7}" destId="{50C6C0C8-D2B1-4ACB-B170-96A2C2FB0436}" srcOrd="3"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9" qsCatId="simple" csTypeId="urn:microsoft.com/office/officeart/2005/8/colors/colorful5#5" csCatId="accent1" phldr="0"/>
      <dgm:spPr/>
    </dgm:pt>
    <dgm:pt modelId="{3F25DA44-7F3E-4C17-A40B-7F663FDBEA65}">
      <dgm:prSet phldrT="[文本]" phldr="0" custT="0"/>
      <dgm:spPr/>
      <dgm:t>
        <a:bodyPr vert="horz" wrap="square"/>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a:lnSpc>
              <a:spcPct val="100000"/>
            </a:lnSpc>
            <a:spcBef>
              <a:spcPct val="0"/>
            </a:spcBef>
            <a:spcAft>
              <a:spcPct val="35000"/>
            </a:spcAft>
          </a:pPr>
          <a:r>
            <a:rPr lang="en-US" altLang="zh-CN">
              <a:latin typeface="华文新魏" panose="02010800040101010101" pitchFamily="2" charset="-122"/>
              <a:ea typeface="华文新魏" panose="02010800040101010101" pitchFamily="2" charset="-122"/>
              <a:sym typeface="宋体" panose="02010600030101010101" pitchFamily="2" charset="-122"/>
            </a:rPr>
            <a:t>兴趣</a:t>
          </a:r>
          <a:endParaRPr lang="zh-CN" altLang="en-US"/>
        </a:p>
      </dgm:t>
    </dgm:pt>
    <dgm:pt modelId="{EE9066D1-3403-4469-8E8C-0D40A82430F2}" cxnId="{1636DE83-9F50-41BF-B771-753789FBA243}" type="parTrans">
      <dgm:prSet/>
      <dgm:spPr/>
    </dgm:pt>
    <dgm:pt modelId="{8EC5AF5E-9C9F-410A-A755-A3EA5186F948}" cxnId="{1636DE83-9F50-41BF-B771-753789FBA243}" type="sibTrans">
      <dgm:prSet/>
      <dgm:spPr/>
      <dgm:t>
        <a:bodyPr/>
        <a:lstStyle/>
        <a:p>
          <a:endParaRPr lang="zh-CN" altLang="en-US"/>
        </a:p>
      </dgm:t>
    </dgm:pt>
    <dgm:pt modelId="{2E2F4D3A-969C-4DB2-9FA9-5C4A40369351}">
      <dgm:prSet phldrT="[文本]" phldr="0" custT="0"/>
      <dgm:spPr/>
      <dgm:t>
        <a:bodyPr vert="horz" wrap="square"/>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a:lnSpc>
              <a:spcPct val="100000"/>
            </a:lnSpc>
            <a:spcBef>
              <a:spcPct val="0"/>
            </a:spcBef>
            <a:spcAft>
              <a:spcPct val="35000"/>
            </a:spcAft>
          </a:pPr>
          <a:r>
            <a:rPr lang="en-US" altLang="zh-CN">
              <a:latin typeface="华文新魏" panose="02010800040101010101" pitchFamily="2" charset="-122"/>
              <a:ea typeface="华文新魏" panose="02010800040101010101" pitchFamily="2" charset="-122"/>
              <a:sym typeface="宋体" panose="02010600030101010101" pitchFamily="2" charset="-122"/>
            </a:rPr>
            <a:t>乐趣</a:t>
          </a:r>
          <a:endParaRPr lang="zh-CN" altLang="en-US"/>
        </a:p>
      </dgm:t>
    </dgm:pt>
    <dgm:pt modelId="{1E934BFE-4D40-486C-8784-F698A10C4CF5}" cxnId="{7EFFF760-E7B8-40BC-814C-BC9B40120369}" type="parTrans">
      <dgm:prSet/>
      <dgm:spPr/>
    </dgm:pt>
    <dgm:pt modelId="{EC1AFF77-9232-4EEB-95CB-85CEAB3B1FC0}" cxnId="{7EFFF760-E7B8-40BC-814C-BC9B40120369}" type="sibTrans">
      <dgm:prSet/>
      <dgm:spPr/>
      <dgm:t>
        <a:bodyPr/>
        <a:lstStyle/>
        <a:p>
          <a:endParaRPr lang="zh-CN" altLang="en-US"/>
        </a:p>
      </dgm:t>
    </dgm:pt>
    <dgm:pt modelId="{37B86CFA-59B5-46FA-8A6B-9FB187CE14DF}">
      <dgm:prSet phldrT="[文本]" phldr="0" custT="0"/>
      <dgm:spPr/>
      <dgm:t>
        <a:bodyPr vert="horz" wrap="square"/>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a:lnSpc>
              <a:spcPct val="100000"/>
            </a:lnSpc>
            <a:spcBef>
              <a:spcPct val="0"/>
            </a:spcBef>
            <a:spcAft>
              <a:spcPct val="35000"/>
            </a:spcAft>
          </a:pPr>
          <a:r>
            <a:rPr lang="zh-CN" altLang="en-US">
              <a:latin typeface="华文新魏" panose="02010800040101010101" pitchFamily="2" charset="-122"/>
              <a:ea typeface="华文新魏" panose="02010800040101010101" pitchFamily="2" charset="-122"/>
              <a:sym typeface="宋体" panose="02010600030101010101" pitchFamily="2" charset="-122"/>
            </a:rPr>
            <a:t>志趣</a:t>
          </a:r>
          <a:endParaRPr lang="zh-CN" altLang="en-US"/>
        </a:p>
      </dgm:t>
    </dgm:pt>
    <dgm:pt modelId="{9DABF4F3-A9E6-40B1-A863-AC9409CC14BB}" cxnId="{A5ACEEEF-B62E-4102-94DC-80D786B27DA0}" type="parTrans">
      <dgm:prSet/>
      <dgm:spPr/>
    </dgm:pt>
    <dgm:pt modelId="{18EFF3C3-47F9-402B-A3F3-E9310EA281B4}" cxnId="{A5ACEEEF-B62E-4102-94DC-80D786B27DA0}" type="sibTrans">
      <dgm:prSet/>
      <dgm:spPr/>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3">
        <dgm:presLayoutVars>
          <dgm:bulletEnabled val="1"/>
        </dgm:presLayoutVars>
      </dgm:prSet>
      <dgm:spPr/>
      <dgm:t>
        <a:bodyPr/>
        <a:lstStyle/>
        <a:p>
          <a:endParaRPr lang="zh-CN" altLang="en-US"/>
        </a:p>
      </dgm:t>
    </dgm:pt>
    <dgm:pt modelId="{8A5CF0CE-3323-464D-9C63-05C1BDB053F5}" type="pres">
      <dgm:prSet presAssocID="{8EC5AF5E-9C9F-410A-A755-A3EA5186F948}" presName="sibTrans" presStyleLbl="sibTrans2D1" presStyleIdx="0" presStyleCnt="2"/>
      <dgm:spPr/>
      <dgm:t>
        <a:bodyPr/>
        <a:lstStyle/>
        <a:p>
          <a:endParaRPr lang="zh-CN" altLang="en-US"/>
        </a:p>
      </dgm:t>
    </dgm:pt>
    <dgm:pt modelId="{5FA465F6-7607-499F-BFB2-52F4E071FB67}" type="pres">
      <dgm:prSet presAssocID="{8EC5AF5E-9C9F-410A-A755-A3EA5186F948}" presName="connectorText" presStyleLbl="sibTrans2D1" presStyleIdx="0" presStyleCnt="2"/>
      <dgm:spPr/>
      <dgm:t>
        <a:bodyPr/>
        <a:lstStyle/>
        <a:p>
          <a:endParaRPr lang="zh-CN" altLang="en-US"/>
        </a:p>
      </dgm:t>
    </dgm:pt>
    <dgm:pt modelId="{552FB8E7-A5FB-4CC3-94C3-CE0BDF19F9F1}" type="pres">
      <dgm:prSet presAssocID="{2E2F4D3A-969C-4DB2-9FA9-5C4A40369351}" presName="node" presStyleLbl="node1" presStyleIdx="1" presStyleCnt="3">
        <dgm:presLayoutVars>
          <dgm:bulletEnabled val="1"/>
        </dgm:presLayoutVars>
      </dgm:prSet>
      <dgm:spPr/>
      <dgm:t>
        <a:bodyPr/>
        <a:lstStyle/>
        <a:p>
          <a:endParaRPr lang="zh-CN" altLang="en-US"/>
        </a:p>
      </dgm:t>
    </dgm:pt>
    <dgm:pt modelId="{353C3794-50AA-4D44-83C9-CE28317C3317}" type="pres">
      <dgm:prSet presAssocID="{EC1AFF77-9232-4EEB-95CB-85CEAB3B1FC0}" presName="sibTrans" presStyleLbl="sibTrans2D1" presStyleIdx="1" presStyleCnt="2"/>
      <dgm:spPr/>
      <dgm:t>
        <a:bodyPr/>
        <a:lstStyle/>
        <a:p>
          <a:endParaRPr lang="zh-CN" altLang="en-US"/>
        </a:p>
      </dgm:t>
    </dgm:pt>
    <dgm:pt modelId="{5AFF040D-0639-4120-9E39-DA822CF9F321}" type="pres">
      <dgm:prSet presAssocID="{EC1AFF77-9232-4EEB-95CB-85CEAB3B1FC0}" presName="connectorText" presStyleLbl="sibTrans2D1" presStyleIdx="1" presStyleCnt="2"/>
      <dgm:spPr/>
      <dgm:t>
        <a:bodyPr/>
        <a:lstStyle/>
        <a:p>
          <a:endParaRPr lang="zh-CN" altLang="en-US"/>
        </a:p>
      </dgm:t>
    </dgm:pt>
    <dgm:pt modelId="{A1E15D63-E1FF-4A28-A04F-A2B65927BC31}" type="pres">
      <dgm:prSet presAssocID="{37B86CFA-59B5-46FA-8A6B-9FB187CE14DF}" presName="node" presStyleLbl="node1" presStyleIdx="2" presStyleCnt="3">
        <dgm:presLayoutVars>
          <dgm:bulletEnabled val="1"/>
        </dgm:presLayoutVars>
      </dgm:prSet>
      <dgm:spPr/>
      <dgm:t>
        <a:bodyPr/>
        <a:lstStyle/>
        <a:p>
          <a:endParaRPr lang="zh-CN" altLang="en-US"/>
        </a:p>
      </dgm:t>
    </dgm:pt>
  </dgm:ptLst>
  <dgm:cxnLst>
    <dgm:cxn modelId="{7EFFF760-E7B8-40BC-814C-BC9B40120369}" srcId="{8EB1D179-D23D-41D4-AEEF-E4B9FEB06903}" destId="{2E2F4D3A-969C-4DB2-9FA9-5C4A40369351}" srcOrd="1" destOrd="0" parTransId="{1E934BFE-4D40-486C-8784-F698A10C4CF5}" sibTransId="{EC1AFF77-9232-4EEB-95CB-85CEAB3B1FC0}"/>
    <dgm:cxn modelId="{F9BEA0AF-5879-4627-87CF-1497BF7ED597}" type="presOf" srcId="{3F25DA44-7F3E-4C17-A40B-7F663FDBEA65}" destId="{111DEAC9-5D4C-4A6A-A44E-082A26F60596}" srcOrd="0" destOrd="0" presId="urn:microsoft.com/office/officeart/2005/8/layout/process1"/>
    <dgm:cxn modelId="{398F084F-F789-47C5-8E58-A506B94CF323}" type="presOf" srcId="{8EC5AF5E-9C9F-410A-A755-A3EA5186F948}" destId="{5FA465F6-7607-499F-BFB2-52F4E071FB67}" srcOrd="1" destOrd="0" presId="urn:microsoft.com/office/officeart/2005/8/layout/process1"/>
    <dgm:cxn modelId="{A5ACEEEF-B62E-4102-94DC-80D786B27DA0}" srcId="{8EB1D179-D23D-41D4-AEEF-E4B9FEB06903}" destId="{37B86CFA-59B5-46FA-8A6B-9FB187CE14DF}" srcOrd="2" destOrd="0" parTransId="{9DABF4F3-A9E6-40B1-A863-AC9409CC14BB}" sibTransId="{18EFF3C3-47F9-402B-A3F3-E9310EA281B4}"/>
    <dgm:cxn modelId="{336EE904-02CF-44E2-82D8-A55AFCC27222}" type="presOf" srcId="{37B86CFA-59B5-46FA-8A6B-9FB187CE14DF}" destId="{A1E15D63-E1FF-4A28-A04F-A2B65927BC31}" srcOrd="0" destOrd="0" presId="urn:microsoft.com/office/officeart/2005/8/layout/process1"/>
    <dgm:cxn modelId="{7A557E0E-9B11-4EEF-A9C5-5F6754F13645}" type="presOf" srcId="{8EB1D179-D23D-41D4-AEEF-E4B9FEB06903}" destId="{BF708676-7EFC-4C81-9D3A-3E677EAC1C7B}" srcOrd="0" destOrd="0" presId="urn:microsoft.com/office/officeart/2005/8/layout/process1"/>
    <dgm:cxn modelId="{1636DE83-9F50-41BF-B771-753789FBA243}" srcId="{8EB1D179-D23D-41D4-AEEF-E4B9FEB06903}" destId="{3F25DA44-7F3E-4C17-A40B-7F663FDBEA65}" srcOrd="0" destOrd="0" parTransId="{EE9066D1-3403-4469-8E8C-0D40A82430F2}" sibTransId="{8EC5AF5E-9C9F-410A-A755-A3EA5186F948}"/>
    <dgm:cxn modelId="{A5163DD9-3A8B-4BDE-B661-7AE024B27CE4}" type="presOf" srcId="{EC1AFF77-9232-4EEB-95CB-85CEAB3B1FC0}" destId="{353C3794-50AA-4D44-83C9-CE28317C3317}" srcOrd="0" destOrd="0" presId="urn:microsoft.com/office/officeart/2005/8/layout/process1"/>
    <dgm:cxn modelId="{5320E9C0-7404-4721-B069-B9F288638DC1}" type="presOf" srcId="{EC1AFF77-9232-4EEB-95CB-85CEAB3B1FC0}" destId="{5AFF040D-0639-4120-9E39-DA822CF9F321}" srcOrd="1" destOrd="0" presId="urn:microsoft.com/office/officeart/2005/8/layout/process1"/>
    <dgm:cxn modelId="{A2B16380-770F-4E6B-A414-A3C91989FDBA}" type="presOf" srcId="{8EC5AF5E-9C9F-410A-A755-A3EA5186F948}" destId="{8A5CF0CE-3323-464D-9C63-05C1BDB053F5}" srcOrd="0" destOrd="0" presId="urn:microsoft.com/office/officeart/2005/8/layout/process1"/>
    <dgm:cxn modelId="{91BE1131-C3CE-4BCF-829A-E4F35B14D388}" type="presOf" srcId="{2E2F4D3A-969C-4DB2-9FA9-5C4A40369351}" destId="{552FB8E7-A5FB-4CC3-94C3-CE0BDF19F9F1}" srcOrd="0" destOrd="0" presId="urn:microsoft.com/office/officeart/2005/8/layout/process1"/>
    <dgm:cxn modelId="{9A6E4CD6-B37E-4EA9-B2A4-45DD627F58EF}" type="presParOf" srcId="{BF708676-7EFC-4C81-9D3A-3E677EAC1C7B}" destId="{111DEAC9-5D4C-4A6A-A44E-082A26F60596}" srcOrd="0" destOrd="0" presId="urn:microsoft.com/office/officeart/2005/8/layout/process1"/>
    <dgm:cxn modelId="{2343A200-7E98-4212-A50D-73DE38CB2CFD}" type="presParOf" srcId="{BF708676-7EFC-4C81-9D3A-3E677EAC1C7B}" destId="{8A5CF0CE-3323-464D-9C63-05C1BDB053F5}" srcOrd="1" destOrd="0" presId="urn:microsoft.com/office/officeart/2005/8/layout/process1"/>
    <dgm:cxn modelId="{81852C5F-A033-4851-9E31-C4CA4A5DD53A}" type="presParOf" srcId="{8A5CF0CE-3323-464D-9C63-05C1BDB053F5}" destId="{5FA465F6-7607-499F-BFB2-52F4E071FB67}" srcOrd="0" destOrd="0" presId="urn:microsoft.com/office/officeart/2005/8/layout/process1"/>
    <dgm:cxn modelId="{35548A87-7092-4C5C-A316-99F90F298C23}" type="presParOf" srcId="{BF708676-7EFC-4C81-9D3A-3E677EAC1C7B}" destId="{552FB8E7-A5FB-4CC3-94C3-CE0BDF19F9F1}" srcOrd="2" destOrd="0" presId="urn:microsoft.com/office/officeart/2005/8/layout/process1"/>
    <dgm:cxn modelId="{5C7C54C6-E8A8-4D7C-BC73-D2E0DFE366C3}" type="presParOf" srcId="{BF708676-7EFC-4C81-9D3A-3E677EAC1C7B}" destId="{353C3794-50AA-4D44-83C9-CE28317C3317}" srcOrd="3" destOrd="0" presId="urn:microsoft.com/office/officeart/2005/8/layout/process1"/>
    <dgm:cxn modelId="{57B7BF33-3484-4F38-84A8-8B69D135A26A}" type="presParOf" srcId="{353C3794-50AA-4D44-83C9-CE28317C3317}" destId="{5AFF040D-0639-4120-9E39-DA822CF9F321}" srcOrd="0" destOrd="0" presId="urn:microsoft.com/office/officeart/2005/8/layout/process1"/>
    <dgm:cxn modelId="{4C7B208F-60F2-472E-823B-667E97EB7AD6}" type="presParOf" srcId="{BF708676-7EFC-4C81-9D3A-3E677EAC1C7B}" destId="{A1E15D63-E1FF-4A28-A04F-A2B65927BC3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62794C-1607-4733-ADCA-906674A22343}">
      <dsp:nvSpPr>
        <dsp:cNvPr id="0" name=""/>
        <dsp:cNvSpPr/>
      </dsp:nvSpPr>
      <dsp:spPr>
        <a:xfrm>
          <a:off x="0" y="3652"/>
          <a:ext cx="7524115" cy="618930"/>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ct val="35000"/>
            </a:spcAft>
          </a:pPr>
          <a:r>
            <a:rPr lang="zh-CN" altLang="en-US" sz="2300" kern="1200">
              <a:latin typeface="华文新魏" panose="02010800040101010101" pitchFamily="2" charset="-122"/>
              <a:ea typeface="华文新魏" panose="02010800040101010101" pitchFamily="2" charset="-122"/>
              <a:sym typeface="+mn-ea"/>
            </a:rPr>
            <a:t>直接兴趣    </a:t>
          </a:r>
        </a:p>
      </dsp:txBody>
      <dsp:txXfrm>
        <a:off x="0" y="3652"/>
        <a:ext cx="7524115" cy="618930"/>
      </dsp:txXfrm>
    </dsp:sp>
    <dsp:sp modelId="{3B57A0D3-8728-40A5-B79E-F7D5C3A120C7}">
      <dsp:nvSpPr>
        <dsp:cNvPr id="0" name=""/>
        <dsp:cNvSpPr/>
      </dsp:nvSpPr>
      <dsp:spPr>
        <a:xfrm>
          <a:off x="0" y="622582"/>
          <a:ext cx="7524115" cy="39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91"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zh-CN" altLang="en-US" sz="2000" kern="1200">
              <a:latin typeface="华文新魏" panose="02010800040101010101" pitchFamily="2" charset="-122"/>
              <a:ea typeface="华文新魏" panose="02010800040101010101" pitchFamily="2" charset="-122"/>
              <a:sym typeface="+mn-ea"/>
            </a:rPr>
            <a:t>没有直接兴趣的过程很乏味、枯燥。</a:t>
          </a:r>
          <a:endParaRPr lang="zh-CN" altLang="en-US" sz="2000" kern="1200"/>
        </a:p>
      </dsp:txBody>
      <dsp:txXfrm>
        <a:off x="0" y="622582"/>
        <a:ext cx="7524115" cy="392782"/>
      </dsp:txXfrm>
    </dsp:sp>
    <dsp:sp modelId="{16F3467F-589A-42D1-9134-3E95797766A2}">
      <dsp:nvSpPr>
        <dsp:cNvPr id="0" name=""/>
        <dsp:cNvSpPr/>
      </dsp:nvSpPr>
      <dsp:spPr>
        <a:xfrm>
          <a:off x="0" y="1015364"/>
          <a:ext cx="7524115" cy="618930"/>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ct val="35000"/>
            </a:spcAft>
          </a:pPr>
          <a:r>
            <a:rPr lang="zh-CN" altLang="en-US" sz="2300" kern="1200">
              <a:latin typeface="华文新魏" panose="02010800040101010101" pitchFamily="2" charset="-122"/>
              <a:ea typeface="华文新魏" panose="02010800040101010101" pitchFamily="2" charset="-122"/>
              <a:sym typeface="+mn-ea"/>
            </a:rPr>
            <a:t> 间接兴趣    </a:t>
          </a:r>
        </a:p>
      </dsp:txBody>
      <dsp:txXfrm>
        <a:off x="0" y="1015364"/>
        <a:ext cx="7524115" cy="618930"/>
      </dsp:txXfrm>
    </dsp:sp>
    <dsp:sp modelId="{50C6C0C8-D2B1-4ACB-B170-96A2C2FB0436}">
      <dsp:nvSpPr>
        <dsp:cNvPr id="0" name=""/>
        <dsp:cNvSpPr/>
      </dsp:nvSpPr>
      <dsp:spPr>
        <a:xfrm>
          <a:off x="0" y="1634294"/>
          <a:ext cx="7524115" cy="39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91"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zh-CN" altLang="en-US" sz="2000" kern="1200">
              <a:latin typeface="华文新魏" panose="02010800040101010101" pitchFamily="2" charset="-122"/>
              <a:ea typeface="华文新魏" panose="02010800040101010101" pitchFamily="2" charset="-122"/>
              <a:sym typeface="+mn-ea"/>
            </a:rPr>
            <a:t>没有简介兴趣的目标支持，过程很难持久。</a:t>
          </a:r>
        </a:p>
      </dsp:txBody>
      <dsp:txXfrm>
        <a:off x="0" y="1634294"/>
        <a:ext cx="7524115" cy="3927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DEAC9-5D4C-4A6A-A44E-082A26F60596}">
      <dsp:nvSpPr>
        <dsp:cNvPr id="0" name=""/>
        <dsp:cNvSpPr/>
      </dsp:nvSpPr>
      <dsp:spPr>
        <a:xfrm>
          <a:off x="6327" y="0"/>
          <a:ext cx="1891141" cy="8153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100000"/>
            </a:lnSpc>
            <a:spcBef>
              <a:spcPct val="0"/>
            </a:spcBef>
            <a:spcAft>
              <a:spcPct val="35000"/>
            </a:spcAft>
          </a:pPr>
          <a:r>
            <a:rPr lang="en-US" altLang="zh-CN" sz="3100" kern="1200">
              <a:latin typeface="华文新魏" panose="02010800040101010101" pitchFamily="2" charset="-122"/>
              <a:ea typeface="华文新魏" panose="02010800040101010101" pitchFamily="2" charset="-122"/>
              <a:sym typeface="宋体" panose="02010600030101010101" pitchFamily="2" charset="-122"/>
            </a:rPr>
            <a:t>兴趣</a:t>
          </a:r>
          <a:endParaRPr lang="zh-CN" altLang="en-US" sz="3100" kern="1200"/>
        </a:p>
      </dsp:txBody>
      <dsp:txXfrm>
        <a:off x="6327" y="0"/>
        <a:ext cx="1891141" cy="815341"/>
      </dsp:txXfrm>
    </dsp:sp>
    <dsp:sp modelId="{8A5CF0CE-3323-464D-9C63-05C1BDB053F5}">
      <dsp:nvSpPr>
        <dsp:cNvPr id="0" name=""/>
        <dsp:cNvSpPr/>
      </dsp:nvSpPr>
      <dsp:spPr>
        <a:xfrm>
          <a:off x="2086582" y="173168"/>
          <a:ext cx="400921" cy="4690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2086582" y="173168"/>
        <a:ext cx="400921" cy="469003"/>
      </dsp:txXfrm>
    </dsp:sp>
    <dsp:sp modelId="{552FB8E7-A5FB-4CC3-94C3-CE0BDF19F9F1}">
      <dsp:nvSpPr>
        <dsp:cNvPr id="0" name=""/>
        <dsp:cNvSpPr/>
      </dsp:nvSpPr>
      <dsp:spPr>
        <a:xfrm>
          <a:off x="2653924" y="0"/>
          <a:ext cx="1891141" cy="815341"/>
        </a:xfrm>
        <a:prstGeom prst="roundRect">
          <a:avLst>
            <a:gd name="adj" fmla="val 10000"/>
          </a:avLst>
        </a:prstGeom>
        <a:solidFill>
          <a:schemeClr val="accent5">
            <a:hueOff val="3359277"/>
            <a:satOff val="474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100000"/>
            </a:lnSpc>
            <a:spcBef>
              <a:spcPct val="0"/>
            </a:spcBef>
            <a:spcAft>
              <a:spcPct val="35000"/>
            </a:spcAft>
          </a:pPr>
          <a:r>
            <a:rPr lang="en-US" altLang="zh-CN" sz="3100" kern="1200">
              <a:latin typeface="华文新魏" panose="02010800040101010101" pitchFamily="2" charset="-122"/>
              <a:ea typeface="华文新魏" panose="02010800040101010101" pitchFamily="2" charset="-122"/>
              <a:sym typeface="宋体" panose="02010600030101010101" pitchFamily="2" charset="-122"/>
            </a:rPr>
            <a:t>乐趣</a:t>
          </a:r>
          <a:endParaRPr lang="zh-CN" altLang="en-US" sz="3100" kern="1200"/>
        </a:p>
      </dsp:txBody>
      <dsp:txXfrm>
        <a:off x="2653924" y="0"/>
        <a:ext cx="1891141" cy="815341"/>
      </dsp:txXfrm>
    </dsp:sp>
    <dsp:sp modelId="{353C3794-50AA-4D44-83C9-CE28317C3317}">
      <dsp:nvSpPr>
        <dsp:cNvPr id="0" name=""/>
        <dsp:cNvSpPr/>
      </dsp:nvSpPr>
      <dsp:spPr>
        <a:xfrm>
          <a:off x="4734180" y="173168"/>
          <a:ext cx="400921" cy="469003"/>
        </a:xfrm>
        <a:prstGeom prst="rightArrow">
          <a:avLst>
            <a:gd name="adj1" fmla="val 60000"/>
            <a:gd name="adj2" fmla="val 50000"/>
          </a:avLst>
        </a:prstGeom>
        <a:solidFill>
          <a:schemeClr val="accent5">
            <a:hueOff val="6718553"/>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4734180" y="173168"/>
        <a:ext cx="400921" cy="469003"/>
      </dsp:txXfrm>
    </dsp:sp>
    <dsp:sp modelId="{A1E15D63-E1FF-4A28-A04F-A2B65927BC31}">
      <dsp:nvSpPr>
        <dsp:cNvPr id="0" name=""/>
        <dsp:cNvSpPr/>
      </dsp:nvSpPr>
      <dsp:spPr>
        <a:xfrm>
          <a:off x="5301522" y="0"/>
          <a:ext cx="1891141" cy="815341"/>
        </a:xfrm>
        <a:prstGeom prst="roundRect">
          <a:avLst>
            <a:gd name="adj" fmla="val 10000"/>
          </a:avLst>
        </a:prstGeom>
        <a:solidFill>
          <a:schemeClr val="accent5">
            <a:hueOff val="6718553"/>
            <a:satOff val="9479"/>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100000"/>
            </a:lnSpc>
            <a:spcBef>
              <a:spcPct val="0"/>
            </a:spcBef>
            <a:spcAft>
              <a:spcPct val="35000"/>
            </a:spcAft>
          </a:pPr>
          <a:r>
            <a:rPr lang="zh-CN" altLang="en-US" sz="3100" kern="1200">
              <a:latin typeface="华文新魏" panose="02010800040101010101" pitchFamily="2" charset="-122"/>
              <a:ea typeface="华文新魏" panose="02010800040101010101" pitchFamily="2" charset="-122"/>
              <a:sym typeface="宋体" panose="02010600030101010101" pitchFamily="2" charset="-122"/>
            </a:rPr>
            <a:t>志趣</a:t>
          </a:r>
          <a:endParaRPr lang="zh-CN" altLang="en-US" sz="3100" kern="1200"/>
        </a:p>
      </dsp:txBody>
      <dsp:txXfrm>
        <a:off x="5301522" y="0"/>
        <a:ext cx="1891141" cy="815341"/>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5410" name="页眉占位符 785409"/>
          <p:cNvSpPr>
            <a:spLocks noGrp="1"/>
          </p:cNvSpPr>
          <p:nvPr>
            <p:ph type="hdr" sz="quarter"/>
          </p:nvPr>
        </p:nvSpPr>
        <p:spPr>
          <a:xfrm>
            <a:off x="0" y="0"/>
            <a:ext cx="2971800" cy="457200"/>
          </a:xfrm>
          <a:prstGeom prst="rect">
            <a:avLst/>
          </a:prstGeom>
          <a:noFill/>
          <a:ln w="9525">
            <a:noFill/>
          </a:ln>
        </p:spPr>
        <p:txBody>
          <a:bodyPr/>
          <a:lstStyle>
            <a:lvl1pPr eaLnBrk="1" hangingPunct="1">
              <a:buFont typeface="Arial" panose="020B0604020202020204" pitchFamily="34" charset="0"/>
              <a:buNone/>
              <a:defRPr sz="1200" i="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85411" name="日期占位符 785410"/>
          <p:cNvSpPr>
            <a:spLocks noGrp="1"/>
          </p:cNvSpPr>
          <p:nvPr>
            <p:ph type="dt" sz="quarter" idx="1"/>
          </p:nvPr>
        </p:nvSpPr>
        <p:spPr>
          <a:xfrm>
            <a:off x="3884613" y="0"/>
            <a:ext cx="2971800" cy="457200"/>
          </a:xfrm>
          <a:prstGeom prst="rect">
            <a:avLst/>
          </a:prstGeom>
          <a:noFill/>
          <a:ln w="9525">
            <a:noFill/>
          </a:ln>
        </p:spPr>
        <p:txBody>
          <a:bodyPr/>
          <a:lstStyle>
            <a:lvl1pPr algn="r" eaLnBrk="1" hangingPunct="1">
              <a:buFont typeface="Arial" panose="020B0604020202020204" pitchFamily="34" charset="0"/>
              <a:buNone/>
              <a:defRPr sz="1200" i="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85412" name="页脚占位符 785411"/>
          <p:cNvSpPr>
            <a:spLocks noGrp="1"/>
          </p:cNvSpPr>
          <p:nvPr>
            <p:ph type="ftr" sz="quarter" idx="2"/>
          </p:nvPr>
        </p:nvSpPr>
        <p:spPr>
          <a:xfrm>
            <a:off x="0" y="8685213"/>
            <a:ext cx="2971800" cy="457200"/>
          </a:xfrm>
          <a:prstGeom prst="rect">
            <a:avLst/>
          </a:prstGeom>
          <a:noFill/>
          <a:ln w="9525">
            <a:noFill/>
          </a:ln>
        </p:spPr>
        <p:txBody>
          <a:bodyPr anchor="b"/>
          <a:lstStyle>
            <a:lvl1pPr eaLnBrk="1" hangingPunct="1">
              <a:buFont typeface="Arial" panose="020B0604020202020204" pitchFamily="34" charset="0"/>
              <a:buNone/>
              <a:defRPr sz="1200" i="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85413" name="灯片编号占位符 785412"/>
          <p:cNvSpPr>
            <a:spLocks noGrp="1"/>
          </p:cNvSpPr>
          <p:nvPr>
            <p:ph type="sldNum" sz="quarter" idx="3"/>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i="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E25F26-6898-4C77-85BA-536013C056BE}" type="slidenum">
              <a:rPr kumimoji="0" alt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0466" name="页眉占位符 830465"/>
          <p:cNvSpPr>
            <a:spLocks noGrp="1"/>
          </p:cNvSpPr>
          <p:nvPr>
            <p:ph type="hdr" sz="quarter"/>
          </p:nvPr>
        </p:nvSpPr>
        <p:spPr>
          <a:xfrm>
            <a:off x="0" y="0"/>
            <a:ext cx="2971800" cy="457200"/>
          </a:xfrm>
          <a:prstGeom prst="rect">
            <a:avLst/>
          </a:prstGeom>
          <a:noFill/>
          <a:ln w="9525">
            <a:noFill/>
          </a:ln>
        </p:spPr>
        <p:txBody>
          <a:bodyPr/>
          <a:lstStyle>
            <a:lvl1pPr eaLnBrk="1" hangingPunct="1">
              <a:buFont typeface="Arial" panose="020B0604020202020204" pitchFamily="34" charset="0"/>
              <a:buNone/>
              <a:defRPr sz="1200" i="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0467" name="日期占位符 830466"/>
          <p:cNvSpPr>
            <a:spLocks noGrp="1"/>
          </p:cNvSpPr>
          <p:nvPr>
            <p:ph type="dt" idx="1"/>
          </p:nvPr>
        </p:nvSpPr>
        <p:spPr>
          <a:xfrm>
            <a:off x="3884613" y="0"/>
            <a:ext cx="2971800" cy="457200"/>
          </a:xfrm>
          <a:prstGeom prst="rect">
            <a:avLst/>
          </a:prstGeom>
          <a:noFill/>
          <a:ln w="9525">
            <a:noFill/>
          </a:ln>
        </p:spPr>
        <p:txBody>
          <a:bodyPr/>
          <a:lstStyle>
            <a:lvl1pPr algn="r" eaLnBrk="1" hangingPunct="1">
              <a:buFont typeface="Arial" panose="020B0604020202020204" pitchFamily="34" charset="0"/>
              <a:buNone/>
              <a:defRPr sz="1200" i="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340" name="幻灯片图像占位符 830467"/>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3317" name="文本占位符 830468"/>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第二级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第三级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第四级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第五级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
        <p:nvSpPr>
          <p:cNvPr id="830470" name="页脚占位符 830469"/>
          <p:cNvSpPr>
            <a:spLocks noGrp="1"/>
          </p:cNvSpPr>
          <p:nvPr>
            <p:ph type="ftr" sz="quarter" idx="4"/>
          </p:nvPr>
        </p:nvSpPr>
        <p:spPr>
          <a:xfrm>
            <a:off x="0" y="8685213"/>
            <a:ext cx="2971800" cy="457200"/>
          </a:xfrm>
          <a:prstGeom prst="rect">
            <a:avLst/>
          </a:prstGeom>
          <a:noFill/>
          <a:ln w="9525">
            <a:noFill/>
          </a:ln>
        </p:spPr>
        <p:txBody>
          <a:bodyPr anchor="b"/>
          <a:lstStyle>
            <a:lvl1pPr eaLnBrk="1" hangingPunct="1">
              <a:buFont typeface="Arial" panose="020B0604020202020204" pitchFamily="34" charset="0"/>
              <a:buNone/>
              <a:defRPr sz="1200" i="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0471" name="灯片编号占位符 830470"/>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i="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FC2A457-B984-4B2E-8451-DEE03523B5AC}" type="slidenum">
              <a:rPr kumimoji="0" alt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幻灯片图像占位符 1"/>
          <p:cNvSpPr>
            <a:spLocks noGrp="1" noRot="1" noChangeAspect="1" noTextEdit="1"/>
          </p:cNvSpPr>
          <p:nvPr>
            <p:ph type="sldImg"/>
          </p:nvPr>
        </p:nvSpPr>
        <p:spPr/>
      </p:sp>
      <p:sp>
        <p:nvSpPr>
          <p:cNvPr id="150530" name="文本占位符 2"/>
          <p:cNvSpPr>
            <a:spLocks noGrp="1"/>
          </p:cNvSpPr>
          <p:nvPr>
            <p:ph type="body"/>
          </p:nvPr>
        </p:nvSpPr>
        <p:spPr/>
        <p:txBody>
          <a:bodyPr wrap="square" lIns="91440" tIns="45720" rIns="91440" bIns="45720" anchor="t"/>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 name="任意多边形 2054"/>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miter lim="800000"/>
          </a:ln>
        </p:spPr>
        <p:txBody>
          <a:bodyPr/>
          <a:lstStyle>
            <a:lvl1pPr>
              <a:defRPr sz="800" i="1">
                <a:solidFill>
                  <a:schemeClr val="tx1"/>
                </a:solidFill>
                <a:latin typeface="Times New Roman" panose="02020603050405020304" pitchFamily="18" charset="0"/>
                <a:ea typeface="宋体" panose="02010600030101010101" pitchFamily="2" charset="-122"/>
              </a:defRPr>
            </a:lvl1pPr>
            <a:lvl2pPr>
              <a:defRPr sz="800" i="1">
                <a:solidFill>
                  <a:schemeClr val="tx1"/>
                </a:solidFill>
                <a:latin typeface="Times New Roman" panose="02020603050405020304" pitchFamily="18" charset="0"/>
                <a:ea typeface="宋体" panose="02010600030101010101" pitchFamily="2" charset="-122"/>
              </a:defRPr>
            </a:lvl2pPr>
            <a:lvl3pPr>
              <a:defRPr sz="800" i="1">
                <a:solidFill>
                  <a:schemeClr val="tx1"/>
                </a:solidFill>
                <a:latin typeface="Times New Roman" panose="02020603050405020304" pitchFamily="18" charset="0"/>
                <a:ea typeface="宋体" panose="02010600030101010101" pitchFamily="2" charset="-122"/>
              </a:defRPr>
            </a:lvl3pPr>
            <a:lvl4pPr>
              <a:defRPr sz="800" i="1">
                <a:solidFill>
                  <a:schemeClr val="tx1"/>
                </a:solidFill>
                <a:latin typeface="Times New Roman" panose="02020603050405020304" pitchFamily="18" charset="0"/>
                <a:ea typeface="宋体" panose="02010600030101010101" pitchFamily="2" charset="-122"/>
              </a:defRPr>
            </a:lvl4pPr>
            <a:lvl5pPr>
              <a:defRPr sz="800" i="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800" i="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800" i="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800" i="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800" 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800" b="0" i="1"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
        <p:nvSpPr>
          <p:cNvPr id="2050" name="标题 2049"/>
          <p:cNvSpPr>
            <a:spLocks noGrp="1"/>
          </p:cNvSpPr>
          <p:nvPr>
            <p:ph type="ctrTitle"/>
          </p:nvPr>
        </p:nvSpPr>
        <p:spPr>
          <a:xfrm>
            <a:off x="685800" y="990600"/>
            <a:ext cx="7772400" cy="1371600"/>
          </a:xfrm>
          <a:prstGeom prst="rect">
            <a:avLst/>
          </a:prstGeom>
          <a:noFill/>
          <a:ln w="9525">
            <a:noFill/>
          </a:ln>
        </p:spPr>
        <p:txBody>
          <a:bodyPr/>
          <a:lstStyle>
            <a:lvl1pPr lvl="0">
              <a:defRPr sz="4000"/>
            </a:lvl1pPr>
          </a:lstStyle>
          <a:p>
            <a:pPr lvl="0" fontAlgn="base"/>
            <a:r>
              <a:rPr lang="zh-CN" altLang="en-US" strike="noStrike" noProof="1"/>
              <a:t>单击此处编辑母版标题样式</a:t>
            </a:r>
            <a:endParaRPr lang="en-US" altLang="zh-CN" strike="noStrike" noProof="1"/>
          </a:p>
        </p:txBody>
      </p:sp>
      <p:sp>
        <p:nvSpPr>
          <p:cNvPr id="2051" name="副标题 2050"/>
          <p:cNvSpPr>
            <a:spLocks noGrp="1"/>
          </p:cNvSpPr>
          <p:nvPr>
            <p:ph type="subTitle" idx="1"/>
          </p:nvPr>
        </p:nvSpPr>
        <p:spPr>
          <a:xfrm>
            <a:off x="1447800" y="3429000"/>
            <a:ext cx="7010400" cy="1600200"/>
          </a:xfrm>
          <a:prstGeom prst="rect">
            <a:avLst/>
          </a:prstGeom>
          <a:noFill/>
          <a:ln w="9525">
            <a:noFill/>
          </a:ln>
        </p:spPr>
        <p:txBody>
          <a:bodyPr/>
          <a:lstStyle>
            <a:lvl1pPr marL="0" lvl="0" indent="0">
              <a:buNone/>
              <a:defRPr sz="2800"/>
            </a:lvl1pPr>
            <a:lvl2pPr marL="457200" lvl="1" indent="14605" algn="ctr">
              <a:buNone/>
              <a:defRPr sz="2800"/>
            </a:lvl2pPr>
            <a:lvl3pPr marL="909955" lvl="2" indent="0" algn="ctr">
              <a:buNone/>
              <a:defRPr sz="2800"/>
            </a:lvl3pPr>
            <a:lvl4pPr marL="1306830" lvl="3" indent="0" algn="ctr">
              <a:buNone/>
              <a:defRPr sz="2800"/>
            </a:lvl4pPr>
            <a:lvl5pPr marL="1695450" lvl="4" indent="0" algn="ctr">
              <a:buNone/>
              <a:defRPr sz="2800"/>
            </a:lvl5pPr>
          </a:lstStyle>
          <a:p>
            <a:pPr lvl="0" fontAlgn="base"/>
            <a:r>
              <a:rPr lang="zh-CN" altLang="en-US" strike="noStrike" noProof="1"/>
              <a:t>单击此处编辑母版副标题样式</a:t>
            </a:r>
            <a:endParaRPr lang="en-US" altLang="zh-CN" strike="noStrike" noProof="1"/>
          </a:p>
        </p:txBody>
      </p:sp>
      <p:sp>
        <p:nvSpPr>
          <p:cNvPr id="10" name="日期占位符 2051"/>
          <p:cNvSpPr>
            <a:spLocks noGrp="1"/>
          </p:cNvSpPr>
          <p:nvPr>
            <p:ph type="dt" sz="half" idx="2"/>
          </p:nvPr>
        </p:nvSpPr>
        <p:spPr>
          <a:xfrm>
            <a:off x="685800" y="6248400"/>
            <a:ext cx="1905000" cy="457200"/>
          </a:xfrm>
          <a:prstGeom prst="rect">
            <a:avLst/>
          </a:prstGeom>
          <a:noFill/>
          <a:ln w="9525">
            <a:noFill/>
          </a:ln>
        </p:spPr>
        <p:txBody>
          <a:bodyPr anchor="t"/>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1" name="页脚占位符 2052"/>
          <p:cNvSpPr>
            <a:spLocks noGrp="1"/>
          </p:cNvSpPr>
          <p:nvPr>
            <p:ph type="ftr" sz="quarter" idx="3"/>
          </p:nvPr>
        </p:nvSpPr>
        <p:spPr>
          <a:xfrm>
            <a:off x="3124200" y="6248400"/>
            <a:ext cx="2895600" cy="457200"/>
          </a:xfrm>
          <a:prstGeom prst="rect">
            <a:avLst/>
          </a:prstGeom>
          <a:noFill/>
          <a:ln w="9525">
            <a:noFill/>
          </a:ln>
        </p:spPr>
        <p:txBody>
          <a:bodyPr anchor="t"/>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 name="灯片编号占位符 2053"/>
          <p:cNvSpPr>
            <a:spLocks noGrp="1"/>
          </p:cNvSpPr>
          <p:nvPr>
            <p:ph type="sldNum" sz="quarter" idx="4"/>
          </p:nvPr>
        </p:nvSpPr>
        <p:spPr>
          <a:xfrm>
            <a:off x="6553200" y="6248400"/>
            <a:ext cx="1905000" cy="45720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BA374EF-C373-4D1B-B4EA-6624F2965ACD}"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5A28401-2638-4778-BC54-6F7CF3449BFB}"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441" y="304800"/>
            <a:ext cx="2002234" cy="57150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566738" y="304800"/>
            <a:ext cx="5890631" cy="57150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10F8FE2-4ECE-4B70-8D9B-86C4A1532E4F}"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1029"/>
          <p:cNvSpPr>
            <a:spLocks noGrp="1"/>
          </p:cNvSpPr>
          <p:nvPr>
            <p:ph type="dt" sz="half" idx="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0E871A-B084-41B7-911C-758486B8D7D0}" type="datetime1">
              <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1030"/>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1031"/>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88C6F8D-7650-4052-9DB5-6014CE90FFDA}"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9" name="日期占位符 3"/>
          <p:cNvSpPr>
            <a:spLocks noGrp="1"/>
          </p:cNvSpPr>
          <p:nvPr>
            <p:ph type="dt" sz="half" idx="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EF23F95-9B58-41BA-AE6A-2DB6007CBC3A}"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566738" y="1752600"/>
            <a:ext cx="3920490" cy="4267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7248" y="1752600"/>
            <a:ext cx="3920490" cy="4267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4"/>
          <p:cNvSpPr>
            <a:spLocks noGrp="1"/>
          </p:cNvSpPr>
          <p:nvPr>
            <p:ph type="dt" sz="half" idx="1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5"/>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10DA68-27EE-4BEF-B036-76BFBC66B322}"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6"/>
          <p:cNvSpPr>
            <a:spLocks noGrp="1"/>
          </p:cNvSpPr>
          <p:nvPr>
            <p:ph type="dt" sz="half" idx="1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7"/>
          <p:cNvSpPr>
            <a:spLocks noGrp="1"/>
          </p:cNvSpPr>
          <p:nvPr>
            <p:ph type="ftr" sz="quarter" idx="1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8"/>
          <p:cNvSpPr>
            <a:spLocks noGrp="1"/>
          </p:cNvSpPr>
          <p:nvPr>
            <p:ph type="sldNum" sz="quarter" idx="1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FDC8E8F-9AF0-46A7-AC2C-52723C960539}"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9" name="日期占位符 2"/>
          <p:cNvSpPr>
            <a:spLocks noGrp="1"/>
          </p:cNvSpPr>
          <p:nvPr>
            <p:ph type="dt" sz="half" idx="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3"/>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5053AA3-AC71-47FA-8D72-A4FA5AEE221A}"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2"/>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3"/>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90A2652-4BF0-4B0E-B2C3-EE1FC4C747D5}"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9" name="日期占位符 4"/>
          <p:cNvSpPr>
            <a:spLocks noGrp="1"/>
          </p:cNvSpPr>
          <p:nvPr>
            <p:ph type="dt" sz="half" idx="1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5"/>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2CA0CF5-A4DE-4AD5-9BBA-EDEFECFB5330}"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9" name="日期占位符 4"/>
          <p:cNvSpPr>
            <a:spLocks noGrp="1"/>
          </p:cNvSpPr>
          <p:nvPr>
            <p:ph type="dt" sz="half" idx="12"/>
          </p:nvPr>
        </p:nvSpPr>
        <p:spPr>
          <a:xfrm>
            <a:off x="609600" y="6245225"/>
            <a:ext cx="19812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endParaRPr>
          </a:p>
        </p:txBody>
      </p:sp>
      <p:sp>
        <p:nvSpPr>
          <p:cNvPr id="10" name="页脚占位符 5"/>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7C9A143-B81E-441C-8368-076D35A2E477}"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574675" y="304800"/>
            <a:ext cx="8001000" cy="1216025"/>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1027" name="文本占位符 1026"/>
          <p:cNvSpPr>
            <a:spLocks noGrp="1"/>
          </p:cNvSpPr>
          <p:nvPr>
            <p:ph type="body"/>
          </p:nvPr>
        </p:nvSpPr>
        <p:spPr>
          <a:xfrm>
            <a:off x="566738" y="1752600"/>
            <a:ext cx="8001000" cy="4267200"/>
          </a:xfrm>
          <a:prstGeom prst="rect">
            <a:avLst/>
          </a:prstGeom>
          <a:noFill/>
          <a:ln w="9525">
            <a:noFill/>
          </a:ln>
        </p:spPr>
        <p:txBody>
          <a:bodyPr anchor="t"/>
          <a:lstStyle/>
          <a:p>
            <a:pPr lvl="0" indent="-469900"/>
            <a:r>
              <a:rPr lang="zh-CN" altLang="en-US" dirty="0"/>
              <a:t>单击此处编辑母版文本样式</a:t>
            </a:r>
            <a:endParaRPr lang="zh-CN" altLang="en-US" dirty="0"/>
          </a:p>
          <a:p>
            <a:pPr lvl="1" indent="-436245"/>
            <a:r>
              <a:rPr lang="zh-CN" altLang="en-US" dirty="0"/>
              <a:t>第二级</a:t>
            </a:r>
            <a:endParaRPr lang="zh-CN" altLang="en-US" dirty="0"/>
          </a:p>
          <a:p>
            <a:pPr lvl="2" indent="-394970"/>
            <a:r>
              <a:rPr lang="zh-CN" altLang="en-US" dirty="0"/>
              <a:t>第三级</a:t>
            </a:r>
            <a:endParaRPr lang="zh-CN" altLang="en-US" dirty="0"/>
          </a:p>
          <a:p>
            <a:pPr lvl="3" indent="-387350"/>
            <a:r>
              <a:rPr lang="zh-CN" altLang="en-US" dirty="0"/>
              <a:t>第四级</a:t>
            </a:r>
            <a:endParaRPr lang="zh-CN" altLang="en-US" dirty="0"/>
          </a:p>
          <a:p>
            <a:pPr lvl="4" indent="-398780"/>
            <a:r>
              <a:rPr lang="zh-CN" altLang="en-US" dirty="0"/>
              <a:t>第五级</a:t>
            </a:r>
            <a:endParaRPr lang="en-US" altLang="zh-CN" dirty="0"/>
          </a:p>
        </p:txBody>
      </p:sp>
      <p:sp>
        <p:nvSpPr>
          <p:cNvPr id="1028" name="任意多边形 1027"/>
          <p:cNvSpPr>
            <a:spLocks noChangeArrowheads="1"/>
          </p:cNvSpPr>
          <p:nvPr/>
        </p:nvSpPr>
        <p:spPr bwMode="auto">
          <a:xfrm>
            <a:off x="609600" y="1566863"/>
            <a:ext cx="7958138" cy="109538"/>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miter lim="800000"/>
          </a:ln>
        </p:spPr>
        <p:txBody>
          <a:bodyPr/>
          <a:lstStyle>
            <a:lvl1pPr>
              <a:defRPr sz="800" i="1">
                <a:solidFill>
                  <a:schemeClr val="tx1"/>
                </a:solidFill>
                <a:latin typeface="Times New Roman" panose="02020603050405020304" pitchFamily="18" charset="0"/>
                <a:ea typeface="宋体" panose="02010600030101010101" pitchFamily="2" charset="-122"/>
              </a:defRPr>
            </a:lvl1pPr>
            <a:lvl2pPr>
              <a:defRPr sz="800" i="1">
                <a:solidFill>
                  <a:schemeClr val="tx1"/>
                </a:solidFill>
                <a:latin typeface="Times New Roman" panose="02020603050405020304" pitchFamily="18" charset="0"/>
                <a:ea typeface="宋体" panose="02010600030101010101" pitchFamily="2" charset="-122"/>
              </a:defRPr>
            </a:lvl2pPr>
            <a:lvl3pPr>
              <a:defRPr sz="800" i="1">
                <a:solidFill>
                  <a:schemeClr val="tx1"/>
                </a:solidFill>
                <a:latin typeface="Times New Roman" panose="02020603050405020304" pitchFamily="18" charset="0"/>
                <a:ea typeface="宋体" panose="02010600030101010101" pitchFamily="2" charset="-122"/>
              </a:defRPr>
            </a:lvl3pPr>
            <a:lvl4pPr>
              <a:defRPr sz="800" i="1">
                <a:solidFill>
                  <a:schemeClr val="tx1"/>
                </a:solidFill>
                <a:latin typeface="Times New Roman" panose="02020603050405020304" pitchFamily="18" charset="0"/>
                <a:ea typeface="宋体" panose="02010600030101010101" pitchFamily="2" charset="-122"/>
              </a:defRPr>
            </a:lvl4pPr>
            <a:lvl5pPr>
              <a:defRPr sz="800" i="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800" i="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800" i="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800" i="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800" 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800" b="0" i="1"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
        <p:nvSpPr>
          <p:cNvPr id="1029" name="直接连接符 1028"/>
          <p:cNvSpPr/>
          <p:nvPr/>
        </p:nvSpPr>
        <p:spPr>
          <a:xfrm flipV="1">
            <a:off x="609600" y="6172200"/>
            <a:ext cx="7924800" cy="0"/>
          </a:xfrm>
          <a:prstGeom prst="line">
            <a:avLst/>
          </a:prstGeom>
          <a:ln w="3175" cap="flat" cmpd="sng">
            <a:solidFill>
              <a:schemeClr val="accent2"/>
            </a:solidFill>
            <a:prstDash val="solid"/>
            <a:round/>
            <a:headEnd type="none" w="med" len="med"/>
            <a:tailEnd type="none" w="med" len="med"/>
          </a:ln>
        </p:spPr>
      </p:sp>
      <p:sp>
        <p:nvSpPr>
          <p:cNvPr id="1030" name="日期占位符 1029"/>
          <p:cNvSpPr>
            <a:spLocks noGrp="1"/>
          </p:cNvSpPr>
          <p:nvPr>
            <p:ph type="dt" sz="half" idx="2"/>
          </p:nvPr>
        </p:nvSpPr>
        <p:spPr>
          <a:xfrm>
            <a:off x="609600" y="6245225"/>
            <a:ext cx="1981200" cy="476250"/>
          </a:xfrm>
          <a:prstGeom prst="rect">
            <a:avLst/>
          </a:prstGeom>
          <a:noFill/>
          <a:ln w="9525">
            <a:noFill/>
          </a:ln>
        </p:spPr>
        <p:txBody>
          <a:bodyPr/>
          <a:lstStyle>
            <a:lvl1pPr eaLnBrk="1" hangingPunct="1">
              <a:buFont typeface="Arial" panose="020B0604020202020204" pitchFamily="34" charset="0"/>
              <a:buNone/>
              <a:defRPr sz="1200" i="0" noProof="1">
                <a:latin typeface="Verdana" panose="020B060403050404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223720B-31E7-49C6-B680-803C9021095E}" type="datetime1">
              <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1" name="页脚占位符 1030"/>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200" i="0" noProof="1">
                <a:latin typeface="Verdana" panose="020B060403050404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2" name="灯片编号占位符 1031"/>
          <p:cNvSpPr>
            <a:spLocks noGrp="1"/>
          </p:cNvSpPr>
          <p:nvPr>
            <p:ph type="sldNum" sz="quarter" idx="4"/>
          </p:nvPr>
        </p:nvSpPr>
        <p:spPr>
          <a:xfrm>
            <a:off x="6553200" y="6245225"/>
            <a:ext cx="19812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200" i="0" noProof="1">
                <a:latin typeface="Verdan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4AD2C6-B61C-4743-ADEA-5016193E0F8C}" type="slidenum">
              <a:rPr kumimoji="0"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hf sldNum="0" hdr="0" ftr="0" dt="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lvl="1" indent="-436880"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lvl="2" indent="-395605"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4180" lvl="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4230" lvl="4" indent="-398780"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800" b="0" i="1"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800" b="0" i="1"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800" b="0" i="1"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800" b="0" i="1"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800" b="0" i="1"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800" b="0" i="1"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800" b="0" i="1"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800" b="0" i="1"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hyperlink" Target="../Local%20Settings/Temp/&#24037;&#21830;&#26448;&#26009;/&#37492;&#36175;&#38899;&#21709;&#35270;&#39057;&#36164;&#26009;/2007828155010593.mp3"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6.GIF"/></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GIF"/><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GIF"/><Relationship Id="rId2" Type="http://schemas.openxmlformats.org/officeDocument/2006/relationships/image" Target="../media/image18.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2.png"/><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21.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6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11.GIF"/><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image" Target="../media/image23.png"/></Relationships>
</file>

<file path=ppt/slides/_rels/slide6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3.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1.pn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image" Target="../media/image32.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3073"/>
          <p:cNvSpPr txBox="1"/>
          <p:nvPr/>
        </p:nvSpPr>
        <p:spPr>
          <a:xfrm>
            <a:off x="197168" y="2133600"/>
            <a:ext cx="8431212" cy="914400"/>
          </a:xfrm>
          <a:prstGeom prst="rect">
            <a:avLst/>
          </a:prstGeom>
          <a:noFill/>
          <a:ln w="9525">
            <a:noFill/>
          </a:ln>
        </p:spPr>
        <p:txBody>
          <a:bodyPr anchor="t">
            <a:spAutoFit/>
          </a:bodyPr>
          <a:lstStyle/>
          <a:p>
            <a:pPr algn="ctr">
              <a:spcBef>
                <a:spcPct val="50000"/>
              </a:spcBef>
            </a:pPr>
            <a:endParaRPr lang="zh-CN" altLang="en-US" sz="5400" b="1" i="0" dirty="0">
              <a:solidFill>
                <a:srgbClr val="660066"/>
              </a:solidFill>
              <a:latin typeface="Arial" panose="020B0604020202020204" pitchFamily="34" charset="0"/>
              <a:ea typeface="华文新魏" panose="02010800040101010101" pitchFamily="2" charset="-122"/>
            </a:endParaRPr>
          </a:p>
        </p:txBody>
      </p:sp>
      <p:sp>
        <p:nvSpPr>
          <p:cNvPr id="3075" name="矩形 3074"/>
          <p:cNvSpPr/>
          <p:nvPr/>
        </p:nvSpPr>
        <p:spPr>
          <a:xfrm>
            <a:off x="684155" y="1484312"/>
            <a:ext cx="7993115" cy="5419090"/>
          </a:xfrm>
          <a:prstGeom prst="rect">
            <a:avLst/>
          </a:prstGeom>
          <a:noFill/>
          <a:ln w="9525">
            <a:noFill/>
          </a:ln>
          <a:effectLst>
            <a:outerShdw dist="35921" dir="2699999" algn="ctr" rotWithShape="0">
              <a:srgbClr val="808080">
                <a:alpha val="50000"/>
              </a:srgbClr>
            </a:outerShdw>
          </a:effectLst>
        </p:spPr>
        <p:txBody>
          <a:bodyPr>
            <a:spAutoFit/>
          </a:bodyPr>
          <a:lstStyle/>
          <a:p>
            <a:pPr marL="0" marR="0" lvl="0" indent="0" algn="l" defTabSz="914400" rtl="0" eaLnBrk="1" fontAlgn="base" latinLnBrk="0" hangingPunct="1">
              <a:lnSpc>
                <a:spcPct val="60000"/>
              </a:lnSpc>
              <a:spcBef>
                <a:spcPct val="40000"/>
              </a:spcBef>
              <a:spcAft>
                <a:spcPct val="0"/>
              </a:spcAft>
              <a:buClr>
                <a:schemeClr val="accent2"/>
              </a:buClr>
              <a:buSzTx/>
              <a:buFont typeface="Wingdings" panose="05000000000000000000" pitchFamily="2" charset="2"/>
              <a:buNone/>
              <a:defRPr/>
            </a:pPr>
            <a:r>
              <a:rPr kumimoji="0" lang="zh-CN" altLang="zh-CN" sz="2800" b="0" i="0" u="none" strike="noStrike" kern="1200" cap="none" spc="0" normalizeH="0" baseline="0" noProof="1">
                <a:ln>
                  <a:noFill/>
                </a:ln>
                <a:solidFill>
                  <a:srgbClr val="0000CC"/>
                </a:solidFill>
                <a:effectLst>
                  <a:outerShdw blurRad="38100" dist="38100" dir="2700000">
                    <a:srgbClr val="C0C0C0"/>
                  </a:outerShdw>
                </a:effectLst>
                <a:uLnTx/>
                <a:uFillTx/>
                <a:latin typeface="Arial" panose="020B0604020202020204" pitchFamily="34" charset="0"/>
                <a:ea typeface="华文彩云" panose="02010800040101010101" pitchFamily="2" charset="-122"/>
                <a:cs typeface="+mn-cs"/>
                <a:sym typeface="宋体" panose="02010600030101010101" pitchFamily="2" charset="-122"/>
              </a:rPr>
              <a:t>  </a:t>
            </a:r>
            <a:endParaRPr kumimoji="0" lang="zh-CN" altLang="zh-CN" sz="2800" b="0" i="0" u="none" strike="noStrike" kern="1200" cap="none" spc="0" normalizeH="0" baseline="0" noProof="1">
              <a:ln>
                <a:noFill/>
              </a:ln>
              <a:solidFill>
                <a:srgbClr val="0000CC"/>
              </a:solidFill>
              <a:effectLst>
                <a:outerShdw blurRad="38100" dist="38100" dir="2700000">
                  <a:srgbClr val="C0C0C0"/>
                </a:outerShdw>
              </a:effectLst>
              <a:uLnTx/>
              <a:uFillTx/>
              <a:latin typeface="Arial" panose="020B0604020202020204" pitchFamily="34" charset="0"/>
              <a:ea typeface="华文彩云" panose="02010800040101010101" pitchFamily="2" charset="-122"/>
              <a:cs typeface="+mn-cs"/>
              <a:sym typeface="宋体" panose="02010600030101010101" pitchFamily="2" charset="-122"/>
            </a:endParaRPr>
          </a:p>
          <a:p>
            <a:pPr marL="0" marR="0" lvl="0" indent="0" algn="l" defTabSz="914400" rtl="0" eaLnBrk="1" fontAlgn="base" latinLnBrk="0" hangingPunct="1">
              <a:lnSpc>
                <a:spcPct val="100000"/>
              </a:lnSpc>
              <a:spcBef>
                <a:spcPct val="40000"/>
              </a:spcBef>
              <a:spcAft>
                <a:spcPct val="0"/>
              </a:spcAft>
              <a:buClr>
                <a:schemeClr val="accent2"/>
              </a:buClr>
              <a:buSzTx/>
              <a:buFont typeface="Wingdings" panose="05000000000000000000" pitchFamily="2" charset="2"/>
              <a:buNone/>
              <a:defRPr/>
            </a:pPr>
            <a:r>
              <a:rPr kumimoji="0" lang="zh-CN" altLang="zh-CN" sz="4000" b="1" i="0" u="none" strike="noStrike" kern="1200" cap="none" spc="0" normalizeH="0" baseline="0" noProof="1">
                <a:ln>
                  <a:noFill/>
                </a:ln>
                <a:solidFill>
                  <a:schemeClr val="accent2"/>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r>
              <a:rPr kumimoji="0" lang="zh-CN" altLang="en-US" sz="4000" b="1" i="0" u="none" strike="noStrike" kern="1200" cap="none" spc="0" normalizeH="0" baseline="0" noProof="1">
                <a:ln>
                  <a:noFill/>
                </a:ln>
                <a:solidFill>
                  <a:schemeClr val="accent2"/>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r>
              <a:rPr kumimoji="0" lang="zh-CN" altLang="en-US" sz="4400" b="1" i="0" u="none" strike="noStrike" kern="1200" cap="none" spc="0" normalizeH="0" baseline="0" noProof="1">
                <a:ln>
                  <a:noFill/>
                </a:ln>
                <a:solidFill>
                  <a:schemeClr val="accent2"/>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r>
              <a:rPr lang="zh-CN" altLang="en-US" sz="4400" b="1" i="0" strike="noStrike" noProof="1">
                <a:ln>
                  <a:noFill/>
                </a:ln>
                <a:solidFill>
                  <a:srgbClr val="C00000"/>
                </a:solidFill>
                <a:effectLst>
                  <a:outerShdw blurRad="38100" dist="38100" dir="2700000">
                    <a:srgbClr val="C0C0C0"/>
                  </a:outerShdw>
                </a:effectLst>
                <a:uLnTx/>
                <a:uFillTx/>
                <a:latin typeface="华文琥珀" panose="02010800040101010101" pitchFamily="2" charset="-122"/>
                <a:ea typeface="华文琥珀" panose="02010800040101010101" pitchFamily="2" charset="-122"/>
                <a:cs typeface="+mn-cs"/>
                <a:sym typeface="宋体" panose="02010600030101010101" pitchFamily="2" charset="-122"/>
              </a:rPr>
              <a:t>基于学科</a:t>
            </a:r>
            <a:r>
              <a:rPr lang="zh-CN" altLang="en-US" sz="4400" b="1" i="0" strike="noStrike" noProof="1">
                <a:ln w="22225">
                  <a:solidFill>
                    <a:schemeClr val="accent2"/>
                  </a:solidFill>
                  <a:prstDash val="solid"/>
                </a:ln>
                <a:solidFill>
                  <a:srgbClr val="C00000"/>
                </a:solidFill>
                <a:effectLst/>
                <a:uLnTx/>
                <a:uFillTx/>
                <a:latin typeface="华文琥珀" panose="02010800040101010101" pitchFamily="2" charset="-122"/>
                <a:ea typeface="华文琥珀" panose="02010800040101010101" pitchFamily="2" charset="-122"/>
                <a:cs typeface="+mn-cs"/>
                <a:sym typeface="宋体" panose="02010600030101010101" pitchFamily="2" charset="-122"/>
              </a:rPr>
              <a:t>核心素养</a:t>
            </a:r>
            <a:r>
              <a:rPr lang="zh-CN" altLang="en-US" sz="4400" b="1" i="0" strike="noStrike" noProof="1" smtClean="0">
                <a:ln w="22225">
                  <a:solidFill>
                    <a:schemeClr val="accent2"/>
                  </a:solidFill>
                  <a:prstDash val="solid"/>
                </a:ln>
                <a:solidFill>
                  <a:srgbClr val="C00000"/>
                </a:solidFill>
                <a:effectLst/>
                <a:uLnTx/>
                <a:uFillTx/>
                <a:latin typeface="华文琥珀" panose="02010800040101010101" pitchFamily="2" charset="-122"/>
                <a:ea typeface="华文琥珀" panose="02010800040101010101" pitchFamily="2" charset="-122"/>
                <a:cs typeface="+mn-cs"/>
                <a:sym typeface="宋体" panose="02010600030101010101" pitchFamily="2" charset="-122"/>
              </a:rPr>
              <a:t>的   </a:t>
            </a:r>
            <a:r>
              <a:rPr lang="zh-CN" altLang="en-US" sz="4000" b="1" i="0" strike="noStrike" noProof="1" smtClean="0">
                <a:ln w="22225">
                  <a:solidFill>
                    <a:schemeClr val="accent2"/>
                  </a:solidFill>
                  <a:prstDash val="solid"/>
                </a:ln>
                <a:solidFill>
                  <a:srgbClr val="C00000"/>
                </a:solidFill>
                <a:effectLst/>
                <a:uLnTx/>
                <a:uFillTx/>
                <a:latin typeface="华文琥珀" panose="02010800040101010101" pitchFamily="2" charset="-122"/>
                <a:ea typeface="华文琥珀" panose="02010800040101010101" pitchFamily="2" charset="-122"/>
                <a:cs typeface="+mn-cs"/>
                <a:sym typeface="宋体" panose="02010600030101010101" pitchFamily="2" charset="-122"/>
              </a:rPr>
              <a:t>   </a:t>
            </a:r>
            <a:r>
              <a:rPr lang="zh-CN" altLang="en-US" sz="5400" b="1" i="0" strike="noStrike" noProof="1" smtClean="0">
                <a:ln w="22225">
                  <a:solidFill>
                    <a:schemeClr val="accent2"/>
                  </a:solidFill>
                  <a:prstDash val="solid"/>
                </a:ln>
                <a:solidFill>
                  <a:srgbClr val="C00000"/>
                </a:solidFill>
                <a:effectLst/>
                <a:uLnTx/>
                <a:uFillTx/>
                <a:latin typeface="华文琥珀" panose="02010800040101010101" pitchFamily="2" charset="-122"/>
                <a:ea typeface="华文琥珀" panose="02010800040101010101" pitchFamily="2" charset="-122"/>
                <a:cs typeface="+mn-cs"/>
                <a:sym typeface="宋体" panose="02010600030101010101" pitchFamily="2" charset="-122"/>
              </a:rPr>
              <a:t>         </a:t>
            </a:r>
            <a:endParaRPr lang="en-US" altLang="zh-CN" sz="5400" b="1" i="0" strike="noStrike" noProof="1" smtClean="0">
              <a:ln w="22225">
                <a:solidFill>
                  <a:schemeClr val="accent2"/>
                </a:solidFill>
                <a:prstDash val="solid"/>
              </a:ln>
              <a:solidFill>
                <a:srgbClr val="C00000"/>
              </a:solidFill>
              <a:effectLst/>
              <a:uLnTx/>
              <a:uFillTx/>
              <a:latin typeface="华文琥珀" panose="02010800040101010101" pitchFamily="2" charset="-122"/>
              <a:ea typeface="华文琥珀" panose="02010800040101010101" pitchFamily="2" charset="-122"/>
              <a:cs typeface="+mn-cs"/>
              <a:sym typeface="宋体" panose="02010600030101010101" pitchFamily="2" charset="-122"/>
            </a:endParaRPr>
          </a:p>
          <a:p>
            <a:pPr marL="0" marR="0" lvl="0" indent="0" algn="l" defTabSz="914400" rtl="0" eaLnBrk="1" fontAlgn="base" latinLnBrk="0" hangingPunct="1">
              <a:lnSpc>
                <a:spcPct val="100000"/>
              </a:lnSpc>
              <a:spcBef>
                <a:spcPct val="40000"/>
              </a:spcBef>
              <a:spcAft>
                <a:spcPct val="0"/>
              </a:spcAft>
              <a:buClr>
                <a:schemeClr val="accent2"/>
              </a:buClr>
              <a:buSzTx/>
              <a:buFont typeface="Wingdings" panose="05000000000000000000" pitchFamily="2" charset="2"/>
              <a:buNone/>
              <a:defRPr/>
            </a:pPr>
            <a:r>
              <a:rPr lang="en-US" altLang="zh-CN" sz="5400" b="1" i="0" noProof="1" smtClean="0">
                <a:ln w="22225">
                  <a:solidFill>
                    <a:schemeClr val="accent2"/>
                  </a:solidFill>
                  <a:prstDash val="solid"/>
                </a:ln>
                <a:solidFill>
                  <a:srgbClr val="C00000"/>
                </a:solidFill>
                <a:latin typeface="华文琥珀" panose="02010800040101010101" pitchFamily="2" charset="-122"/>
                <a:ea typeface="华文琥珀" panose="02010800040101010101" pitchFamily="2" charset="-122"/>
                <a:sym typeface="宋体" panose="02010600030101010101" pitchFamily="2" charset="-122"/>
              </a:rPr>
              <a:t>     </a:t>
            </a:r>
            <a:r>
              <a:rPr lang="zh-CN" altLang="en-US" sz="5400" b="1" i="0" strike="noStrike" noProof="1" smtClean="0">
                <a:ln w="22225">
                  <a:solidFill>
                    <a:schemeClr val="accent2"/>
                  </a:solidFill>
                  <a:prstDash val="solid"/>
                </a:ln>
                <a:solidFill>
                  <a:srgbClr val="C00000"/>
                </a:solidFill>
                <a:effectLst/>
                <a:uLnTx/>
                <a:uFillTx/>
                <a:latin typeface="华文琥珀" panose="02010800040101010101" pitchFamily="2" charset="-122"/>
                <a:ea typeface="华文琥珀" panose="02010800040101010101" pitchFamily="2" charset="-122"/>
                <a:cs typeface="+mn-cs"/>
                <a:sym typeface="宋体" panose="02010600030101010101" pitchFamily="2" charset="-122"/>
              </a:rPr>
              <a:t>教 学 路 径</a:t>
            </a:r>
            <a:r>
              <a:rPr lang="zh-CN" altLang="en-US" sz="5400" b="1" i="0" strike="noStrike" noProof="1" smtClean="0">
                <a:ln>
                  <a:noFill/>
                </a:ln>
                <a:solidFill>
                  <a:srgbClr val="C00000"/>
                </a:solidFill>
                <a:effectLst>
                  <a:outerShdw blurRad="38100" dist="38100" dir="2700000">
                    <a:srgbClr val="C0C0C0"/>
                  </a:outerShdw>
                </a:effectLst>
                <a:uLnTx/>
                <a:uFillTx/>
                <a:latin typeface="华文琥珀" panose="02010800040101010101" pitchFamily="2" charset="-122"/>
                <a:ea typeface="华文琥珀" panose="02010800040101010101" pitchFamily="2" charset="-122"/>
                <a:cs typeface="+mn-cs"/>
                <a:sym typeface="宋体" panose="02010600030101010101" pitchFamily="2" charset="-122"/>
              </a:rPr>
              <a:t>  </a:t>
            </a:r>
            <a:r>
              <a:rPr kumimoji="0" lang="zh-CN" altLang="en-US" sz="4000" b="1" i="0" u="none" strike="noStrike" kern="1200" cap="none" spc="0" normalizeH="0" baseline="0" noProof="1">
                <a:ln>
                  <a:noFill/>
                </a:ln>
                <a:solidFill>
                  <a:srgbClr val="C00000"/>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r>
              <a:rPr kumimoji="0" lang="zh-CN" altLang="en-US" sz="4000" b="1" i="0" u="none" strike="noStrike" kern="1200" cap="none" spc="0" normalizeH="0" baseline="0" noProof="1">
                <a:ln>
                  <a:noFill/>
                </a:ln>
                <a:solidFill>
                  <a:schemeClr val="accent2"/>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r>
              <a:rPr kumimoji="0" lang="zh-CN" altLang="en-US" sz="5400" b="1" i="0" u="none" strike="noStrike" kern="1200" cap="none" spc="0" normalizeH="0" baseline="0" noProof="1">
                <a:ln>
                  <a:noFill/>
                </a:ln>
                <a:solidFill>
                  <a:srgbClr val="A50021"/>
                </a:solidFill>
                <a:effectLst>
                  <a:outerShdw blurRad="38100" dist="38100" dir="2700000">
                    <a:srgbClr val="C0C0C0"/>
                  </a:outerShdw>
                </a:effectLst>
                <a:uLnTx/>
                <a:uFillTx/>
                <a:latin typeface="华文琥珀" panose="02010800040101010101" pitchFamily="2" charset="-122"/>
                <a:ea typeface="华文琥珀" panose="02010800040101010101" pitchFamily="2" charset="-122"/>
                <a:cs typeface="+mn-cs"/>
                <a:sym typeface="宋体" panose="02010600030101010101" pitchFamily="2" charset="-122"/>
              </a:rPr>
              <a:t>    </a:t>
            </a:r>
            <a:r>
              <a:rPr kumimoji="0" lang="zh-CN" altLang="en-US" sz="3600" b="1" i="0" u="none" strike="noStrike" kern="1200" cap="none" spc="0" normalizeH="0" baseline="0" noProof="1">
                <a:solidFill>
                  <a:srgbClr val="C00000"/>
                </a:solidFill>
                <a:effectLst>
                  <a:outerShdw blurRad="38100" dist="19050" dir="2700000" algn="tl" rotWithShape="0">
                    <a:schemeClr val="dk1">
                      <a:alpha val="40000"/>
                    </a:schemeClr>
                  </a:outerShdw>
                </a:effectLst>
                <a:uLnTx/>
                <a:uFillTx/>
                <a:latin typeface="黑体" panose="02010609060101010101" pitchFamily="2" charset="-122"/>
                <a:ea typeface="黑体" panose="02010609060101010101" pitchFamily="2" charset="-122"/>
                <a:cs typeface="+mn-cs"/>
                <a:sym typeface="宋体" panose="02010600030101010101" pitchFamily="2" charset="-122"/>
              </a:rPr>
              <a:t> </a:t>
            </a:r>
            <a:r>
              <a:rPr kumimoji="0" lang="zh-CN" altLang="en-US" sz="5400" b="1" i="0" u="none" strike="noStrike" kern="1200" cap="none" spc="0" normalizeH="0" baseline="0" noProof="1">
                <a:solidFill>
                  <a:srgbClr val="C00000"/>
                </a:solidFill>
                <a:effectLst>
                  <a:outerShdw blurRad="38100" dist="19050" dir="2700000" algn="tl" rotWithShape="0">
                    <a:schemeClr val="dk1">
                      <a:alpha val="40000"/>
                    </a:schemeClr>
                  </a:outerShdw>
                </a:effectLst>
                <a:uLnTx/>
                <a:uFillTx/>
                <a:latin typeface="黑体" panose="02010609060101010101" pitchFamily="2" charset="-122"/>
                <a:ea typeface="黑体" panose="02010609060101010101" pitchFamily="2" charset="-122"/>
                <a:cs typeface="+mn-cs"/>
                <a:sym typeface="宋体" panose="02010600030101010101" pitchFamily="2" charset="-122"/>
              </a:rPr>
              <a:t> </a:t>
            </a:r>
            <a:r>
              <a:rPr kumimoji="0" lang="zh-CN" altLang="en-US" sz="5400" b="1" i="0" u="none" strike="noStrike" kern="1200" cap="none" spc="0" normalizeH="0" baseline="0" noProof="1">
                <a:ln>
                  <a:noFill/>
                </a:ln>
                <a:solidFill>
                  <a:srgbClr val="A50021"/>
                </a:solidFill>
                <a:effectLst>
                  <a:outerShdw blurRad="38100" dist="38100" dir="2700000">
                    <a:srgbClr val="C0C0C0"/>
                  </a:outerShdw>
                </a:effectLst>
                <a:uLnTx/>
                <a:uFillTx/>
                <a:latin typeface="华文琥珀" panose="02010800040101010101" pitchFamily="2" charset="-122"/>
                <a:ea typeface="华文琥珀" panose="02010800040101010101" pitchFamily="2" charset="-122"/>
                <a:cs typeface="+mn-cs"/>
                <a:sym typeface="宋体" panose="02010600030101010101" pitchFamily="2" charset="-122"/>
              </a:rPr>
              <a:t>  </a:t>
            </a:r>
            <a:r>
              <a:rPr kumimoji="0" lang="zh-CN" altLang="en-US" sz="3200" b="1" i="0" u="none" strike="noStrike" kern="1200" cap="none" spc="0" normalizeH="0" baseline="0" noProof="1">
                <a:ln>
                  <a:noFill/>
                </a:ln>
                <a:solidFill>
                  <a:srgbClr val="0000CC"/>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r>
              <a:rPr kumimoji="0" lang="zh-CN" altLang="en-US" sz="2800" b="1" i="0" u="none" strike="noStrike" kern="1200" cap="none" spc="0" normalizeH="0" baseline="0" noProof="1">
                <a:ln>
                  <a:noFill/>
                </a:ln>
                <a:solidFill>
                  <a:srgbClr val="0000CC"/>
                </a:solidFill>
                <a:effectLst>
                  <a:outerShdw blurRad="38100" dist="38100" dir="2700000">
                    <a:srgbClr val="C0C0C0"/>
                  </a:outerShdw>
                </a:effectLst>
                <a:uLnTx/>
                <a:uFillTx/>
                <a:latin typeface="楷体_GB2312" pitchFamily="49" charset="-122"/>
                <a:ea typeface="楷体_GB2312" pitchFamily="49" charset="-122"/>
                <a:cs typeface="+mn-cs"/>
                <a:sym typeface="宋体" panose="02010600030101010101" pitchFamily="2" charset="-122"/>
              </a:rPr>
              <a:t> </a:t>
            </a:r>
            <a:r>
              <a:rPr kumimoji="0" lang="zh-CN" altLang="en-US" sz="3600" b="1" i="0" u="none" strike="noStrike" kern="1200" cap="none" spc="0" normalizeH="0" baseline="0" noProof="1">
                <a:ln>
                  <a:noFill/>
                </a:ln>
                <a:solidFill>
                  <a:srgbClr val="0000CC"/>
                </a:solidFill>
                <a:effectLst>
                  <a:outerShdw blurRad="38100" dist="38100" dir="2700000">
                    <a:srgbClr val="C0C0C0"/>
                  </a:outerShdw>
                </a:effectLst>
                <a:uLnTx/>
                <a:uFillTx/>
                <a:latin typeface="楷体_GB2312" pitchFamily="49" charset="-122"/>
                <a:ea typeface="楷体_GB2312" pitchFamily="49" charset="-122"/>
                <a:cs typeface="+mn-cs"/>
                <a:sym typeface="宋体" panose="02010600030101010101" pitchFamily="2" charset="-122"/>
              </a:rPr>
              <a:t> </a:t>
            </a:r>
            <a:r>
              <a:rPr kumimoji="0" lang="zh-CN" altLang="en-US" sz="4400" b="1" i="0" u="none" strike="noStrike" kern="1200" cap="none" spc="0" normalizeH="0" baseline="0" noProof="1">
                <a:ln>
                  <a:noFill/>
                </a:ln>
                <a:solidFill>
                  <a:srgbClr val="0000CC"/>
                </a:solidFill>
                <a:effectLst>
                  <a:outerShdw blurRad="38100" dist="38100" dir="2700000">
                    <a:srgbClr val="C0C0C0"/>
                  </a:outerShdw>
                </a:effectLst>
                <a:uLnTx/>
                <a:uFillTx/>
                <a:latin typeface="楷体_GB2312" pitchFamily="49" charset="-122"/>
                <a:ea typeface="楷体_GB2312" pitchFamily="49" charset="-122"/>
                <a:cs typeface="+mn-cs"/>
                <a:sym typeface="宋体" panose="02010600030101010101" pitchFamily="2" charset="-122"/>
              </a:rPr>
              <a:t> </a:t>
            </a:r>
            <a:r>
              <a:rPr kumimoji="0" lang="zh-CN" altLang="en-US" sz="3600" b="1" i="0" u="none" strike="noStrike" kern="1200" cap="none" spc="0" normalizeH="0" baseline="0" noProof="1">
                <a:ln>
                  <a:noFill/>
                </a:ln>
                <a:solidFill>
                  <a:srgbClr val="0000CC"/>
                </a:solidFill>
                <a:effectLst>
                  <a:outerShdw blurRad="38100" dist="38100" dir="2700000">
                    <a:srgbClr val="C0C0C0"/>
                  </a:outerShdw>
                </a:effectLst>
                <a:uLnTx/>
                <a:uFillTx/>
                <a:latin typeface="楷体_GB2312" pitchFamily="49" charset="-122"/>
                <a:ea typeface="楷体_GB2312" pitchFamily="49" charset="-122"/>
                <a:cs typeface="+mn-cs"/>
                <a:sym typeface="宋体" panose="02010600030101010101" pitchFamily="2" charset="-122"/>
              </a:rPr>
              <a:t>                       </a:t>
            </a:r>
            <a:endParaRPr kumimoji="0" lang="zh-CN" altLang="en-US" sz="3600" b="1" i="0" u="none" strike="noStrike" kern="1200" cap="none" spc="0" normalizeH="0" baseline="0" noProof="1">
              <a:ln>
                <a:noFill/>
              </a:ln>
              <a:solidFill>
                <a:srgbClr val="0000CC"/>
              </a:solidFill>
              <a:effectLst>
                <a:outerShdw blurRad="38100" dist="38100" dir="2700000">
                  <a:srgbClr val="C0C0C0"/>
                </a:outerShdw>
              </a:effectLst>
              <a:uLnTx/>
              <a:uFillTx/>
              <a:latin typeface="楷体_GB2312" pitchFamily="49" charset="-122"/>
              <a:ea typeface="楷体_GB2312" pitchFamily="49" charset="-122"/>
              <a:cs typeface="+mn-cs"/>
              <a:sym typeface="宋体" panose="02010600030101010101" pitchFamily="2" charset="-122"/>
            </a:endParaRPr>
          </a:p>
          <a:p>
            <a:pPr marL="0" marR="0" lvl="0" indent="0" algn="l" defTabSz="914400" rtl="0" eaLnBrk="1" fontAlgn="base" latinLnBrk="0" hangingPunct="1">
              <a:lnSpc>
                <a:spcPct val="100000"/>
              </a:lnSpc>
              <a:spcBef>
                <a:spcPct val="40000"/>
              </a:spcBef>
              <a:spcAft>
                <a:spcPct val="0"/>
              </a:spcAft>
              <a:buClr>
                <a:schemeClr val="accent2"/>
              </a:buClr>
              <a:buSzTx/>
              <a:buFont typeface="Wingdings" panose="05000000000000000000" pitchFamily="2" charset="2"/>
              <a:buNone/>
              <a:defRPr/>
            </a:pPr>
            <a:endParaRPr kumimoji="0" lang="zh-CN" altLang="en-US" sz="3600" b="1" i="0" u="none" strike="noStrike" kern="1200" cap="none" spc="0" normalizeH="0" baseline="0" noProof="1">
              <a:ln>
                <a:noFill/>
              </a:ln>
              <a:solidFill>
                <a:srgbClr val="0000CC"/>
              </a:solidFill>
              <a:effectLst>
                <a:outerShdw blurRad="38100" dist="38100" dir="2700000">
                  <a:srgbClr val="C0C0C0"/>
                </a:outerShdw>
              </a:effectLst>
              <a:uLnTx/>
              <a:uFillTx/>
              <a:latin typeface="楷体_GB2312" pitchFamily="49" charset="-122"/>
              <a:ea typeface="楷体_GB2312" pitchFamily="49" charset="-122"/>
              <a:cs typeface="+mn-cs"/>
              <a:sym typeface="宋体" panose="02010600030101010101" pitchFamily="2" charset="-122"/>
            </a:endParaRPr>
          </a:p>
          <a:p>
            <a:pPr marL="0" marR="0" lvl="0" indent="0" algn="l" defTabSz="914400" rtl="0" eaLnBrk="1" fontAlgn="base" latinLnBrk="0" hangingPunct="1">
              <a:lnSpc>
                <a:spcPct val="100000"/>
              </a:lnSpc>
              <a:spcBef>
                <a:spcPct val="40000"/>
              </a:spcBef>
              <a:spcAft>
                <a:spcPct val="0"/>
              </a:spcAft>
              <a:buClr>
                <a:schemeClr val="accent2"/>
              </a:buClr>
              <a:buSzTx/>
              <a:buFont typeface="Wingdings" panose="05000000000000000000" pitchFamily="2" charset="2"/>
              <a:buNone/>
              <a:defRPr/>
            </a:pPr>
            <a:r>
              <a:rPr kumimoji="0" lang="zh-CN" altLang="en-US" sz="1600" b="1" i="0" u="none" strike="noStrike" kern="1200" cap="none" spc="0" normalizeH="0" baseline="0" noProof="1">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rPr>
              <a:t>华南师范大学音乐学院</a:t>
            </a:r>
            <a:endParaRPr kumimoji="0" lang="zh-CN" altLang="en-US" sz="1600" b="1" i="0" u="none" strike="noStrike" kern="1200" cap="none" spc="0" normalizeH="0" baseline="0" noProof="1">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endParaRPr>
          </a:p>
          <a:p>
            <a:pPr marL="0" marR="0" lvl="0" indent="0" algn="l" defTabSz="914400" rtl="0" eaLnBrk="1" fontAlgn="base" latinLnBrk="0" hangingPunct="1">
              <a:lnSpc>
                <a:spcPct val="80000"/>
              </a:lnSpc>
              <a:spcBef>
                <a:spcPct val="40000"/>
              </a:spcBef>
              <a:spcAft>
                <a:spcPct val="0"/>
              </a:spcAft>
              <a:buClr>
                <a:schemeClr val="accent2"/>
              </a:buClr>
              <a:buSzTx/>
              <a:buFont typeface="Wingdings" panose="05000000000000000000" pitchFamily="2" charset="2"/>
              <a:buNone/>
              <a:defRPr/>
            </a:pPr>
            <a:r>
              <a:rPr kumimoji="0" lang="zh-CN" altLang="en-US" sz="1600" b="1" i="0" u="none" strike="noStrike" kern="1200" cap="none" spc="0" normalizeH="0" baseline="0" noProof="1">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rPr>
              <a:t> 教授 硕士研究生导师</a:t>
            </a:r>
            <a:endParaRPr kumimoji="0" lang="zh-CN" altLang="en-US" sz="1600" b="1" i="0" u="none" strike="noStrike" kern="1200" cap="none" spc="0" normalizeH="0" baseline="0" noProof="1">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endParaRPr>
          </a:p>
          <a:p>
            <a:pPr marL="0" marR="0" lvl="0" indent="0" algn="l" defTabSz="914400" rtl="0" eaLnBrk="1" fontAlgn="base" latinLnBrk="0" hangingPunct="1">
              <a:lnSpc>
                <a:spcPct val="80000"/>
              </a:lnSpc>
              <a:spcBef>
                <a:spcPct val="40000"/>
              </a:spcBef>
              <a:spcAft>
                <a:spcPct val="0"/>
              </a:spcAft>
              <a:buClr>
                <a:schemeClr val="accent2"/>
              </a:buClr>
              <a:buSzTx/>
              <a:buFont typeface="Wingdings" panose="05000000000000000000" pitchFamily="2" charset="2"/>
              <a:buNone/>
              <a:defRPr/>
            </a:pPr>
            <a:r>
              <a:rPr kumimoji="0" lang="zh-CN" altLang="en-US" sz="1600" b="1" i="0" u="none" strike="noStrike" kern="1200" cap="none" spc="0" normalizeH="0" baseline="0" noProof="1">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rPr>
              <a:t>教育部高中音乐课标组成员</a:t>
            </a:r>
            <a:endParaRPr kumimoji="0" lang="zh-CN" altLang="en-US" sz="1600" b="1" i="0" u="none" strike="noStrike" kern="1200" cap="none" spc="0" normalizeH="0" baseline="0" noProof="1">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endParaRPr>
          </a:p>
          <a:p>
            <a:pPr marL="0" marR="0" lvl="0" indent="0" algn="l" defTabSz="914400" rtl="0" eaLnBrk="1" fontAlgn="base" latinLnBrk="0" hangingPunct="1">
              <a:lnSpc>
                <a:spcPct val="80000"/>
              </a:lnSpc>
              <a:spcBef>
                <a:spcPct val="40000"/>
              </a:spcBef>
              <a:spcAft>
                <a:spcPct val="0"/>
              </a:spcAft>
              <a:buClr>
                <a:schemeClr val="accent2"/>
              </a:buClr>
              <a:buSzTx/>
              <a:buFont typeface="Wingdings" panose="05000000000000000000" pitchFamily="2" charset="2"/>
              <a:buNone/>
              <a:defRPr/>
            </a:pPr>
            <a:r>
              <a:rPr kumimoji="0" lang="zh-CN" altLang="en-US" sz="1600" b="1" i="0" u="none" strike="noStrike" kern="1200" cap="none" spc="0" normalizeH="0" baseline="0" noProof="1">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rPr>
              <a:t>      程 建 平 </a:t>
            </a:r>
            <a:endParaRPr kumimoji="0" lang="zh-CN" altLang="en-US" sz="1600" b="1" i="0" u="none" strike="noStrike" kern="1200" cap="none" spc="0" normalizeH="0" baseline="0" noProof="1">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endParaRPr>
          </a:p>
          <a:p>
            <a:pPr marL="0" marR="0" lvl="0" indent="0" algn="l" defTabSz="914400" rtl="0" eaLnBrk="1" fontAlgn="base" latinLnBrk="0" hangingPunct="1">
              <a:lnSpc>
                <a:spcPct val="80000"/>
              </a:lnSpc>
              <a:spcBef>
                <a:spcPct val="40000"/>
              </a:spcBef>
              <a:spcAft>
                <a:spcPct val="0"/>
              </a:spcAft>
              <a:buClr>
                <a:schemeClr val="accent2"/>
              </a:buClr>
              <a:buSzTx/>
              <a:buFont typeface="Wingdings" panose="05000000000000000000" pitchFamily="2" charset="2"/>
              <a:buNone/>
              <a:defRPr/>
            </a:pPr>
            <a:r>
              <a:rPr kumimoji="0" lang="zh-CN" altLang="en-US" sz="1800" b="1" i="0" u="none" strike="noStrike" kern="1200" cap="none" spc="0" normalizeH="0" baseline="0" noProof="1">
                <a:ln>
                  <a:noFill/>
                </a:ln>
                <a:solidFill>
                  <a:schemeClr val="tx2"/>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rPr>
              <a:t>        </a:t>
            </a:r>
            <a:r>
              <a:rPr kumimoji="0" lang="zh-CN" altLang="en-US" sz="3200" b="1" i="0" u="none" strike="noStrike" kern="1200" cap="none" spc="0" normalizeH="0" baseline="0" noProof="1">
                <a:ln>
                  <a:noFill/>
                </a:ln>
                <a:solidFill>
                  <a:schemeClr val="tx2"/>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rPr>
              <a:t>                          </a:t>
            </a:r>
            <a:r>
              <a:rPr kumimoji="0" lang="zh-CN" altLang="en-US" sz="4000" b="1" i="0" u="none" strike="noStrike" kern="1200" cap="none" spc="0" normalizeH="0" baseline="0" noProof="1">
                <a:ln>
                  <a:noFill/>
                </a:ln>
                <a:solidFill>
                  <a:schemeClr val="tx2"/>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rPr>
              <a:t> </a:t>
            </a:r>
            <a:r>
              <a:rPr kumimoji="0" lang="zh-CN" altLang="en-US" sz="4000" b="1" i="0" u="none" strike="noStrike" kern="1200" cap="none" spc="0" normalizeH="0" baseline="0" noProof="1">
                <a:ln>
                  <a:noFill/>
                </a:ln>
                <a:solidFill>
                  <a:srgbClr val="9933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mn-cs"/>
                <a:sym typeface="宋体" panose="02010600030101010101" pitchFamily="2" charset="-122"/>
              </a:rPr>
              <a:t> </a:t>
            </a:r>
            <a:r>
              <a:rPr kumimoji="0" lang="zh-CN" altLang="zh-CN" sz="3600" b="1" i="0" u="none" strike="noStrike" kern="1200" cap="none" spc="0" normalizeH="0" baseline="0" noProof="1">
                <a:ln>
                  <a:noFill/>
                </a:ln>
                <a:solidFill>
                  <a:srgbClr val="9933FF"/>
                </a:solidFill>
                <a:effectLst>
                  <a:outerShdw blurRad="38100" dist="38100" dir="2700000">
                    <a:srgbClr val="C0C0C0"/>
                  </a:outerShdw>
                </a:effectLst>
                <a:uLnTx/>
                <a:uFillTx/>
                <a:latin typeface="楷体_GB2312" pitchFamily="49" charset="-122"/>
                <a:ea typeface="楷体_GB2312" pitchFamily="49" charset="-122"/>
                <a:cs typeface="+mn-cs"/>
                <a:sym typeface="宋体" panose="02010600030101010101" pitchFamily="2" charset="-122"/>
              </a:rPr>
              <a:t>         </a:t>
            </a:r>
            <a:endParaRPr kumimoji="0" lang="zh-CN" altLang="zh-CN" sz="3600" b="1" i="0" u="none" strike="noStrike" kern="1200" cap="none" spc="0" normalizeH="0" baseline="0" noProof="1">
              <a:ln>
                <a:noFill/>
              </a:ln>
              <a:solidFill>
                <a:srgbClr val="9933FF"/>
              </a:solidFill>
              <a:effectLst>
                <a:outerShdw blurRad="38100" dist="38100" dir="2700000">
                  <a:srgbClr val="C0C0C0"/>
                </a:outerShdw>
              </a:effectLst>
              <a:uLnTx/>
              <a:uFillTx/>
              <a:latin typeface="楷体_GB2312" pitchFamily="49" charset="-122"/>
              <a:ea typeface="楷体_GB2312" pitchFamily="49" charset="-122"/>
              <a:cs typeface="+mn-cs"/>
              <a:sym typeface="宋体" panose="02010600030101010101" pitchFamily="2" charset="-122"/>
            </a:endParaRPr>
          </a:p>
        </p:txBody>
      </p:sp>
      <p:pic>
        <p:nvPicPr>
          <p:cNvPr id="15363" name="图片 3076" descr="3">
            <a:hlinkClick r:id="rId1" action="ppaction://hlinkfile"/>
          </p:cNvPr>
          <p:cNvPicPr>
            <a:picLocks noChangeAspect="1"/>
          </p:cNvPicPr>
          <p:nvPr/>
        </p:nvPicPr>
        <p:blipFill>
          <a:blip r:embed="rId2" cstate="print"/>
          <a:stretch>
            <a:fillRect/>
          </a:stretch>
        </p:blipFill>
        <p:spPr>
          <a:xfrm>
            <a:off x="5013325" y="2063750"/>
            <a:ext cx="4495800" cy="4027488"/>
          </a:xfrm>
          <a:prstGeom prst="rect">
            <a:avLst/>
          </a:prstGeom>
          <a:noFill/>
          <a:ln w="9525">
            <a:noFill/>
          </a:ln>
        </p:spPr>
      </p:pic>
      <p:pic>
        <p:nvPicPr>
          <p:cNvPr id="15365" name="图片 3090" descr="BD18223_"/>
          <p:cNvPicPr>
            <a:picLocks noChangeAspect="1"/>
          </p:cNvPicPr>
          <p:nvPr/>
        </p:nvPicPr>
        <p:blipFill>
          <a:blip r:embed="rId3" cstate="print"/>
          <a:stretch>
            <a:fillRect/>
          </a:stretch>
        </p:blipFill>
        <p:spPr>
          <a:xfrm>
            <a:off x="7938770" y="5308600"/>
            <a:ext cx="360363" cy="301625"/>
          </a:xfrm>
          <a:prstGeom prst="rect">
            <a:avLst/>
          </a:prstGeom>
          <a:noFill/>
          <a:ln w="9525">
            <a:noFill/>
          </a:ln>
          <a:effectLst>
            <a:outerShdw dist="107763" dir="13499999" algn="ctr" rotWithShape="0">
              <a:srgbClr val="808080">
                <a:alpha val="50000"/>
              </a:srgbClr>
            </a:outerShdw>
          </a:effectLst>
        </p:spPr>
      </p:pic>
      <p:pic>
        <p:nvPicPr>
          <p:cNvPr id="15366" name="图片 798759" descr="treble_clef"/>
          <p:cNvPicPr>
            <a:picLocks noChangeAspect="1"/>
          </p:cNvPicPr>
          <p:nvPr/>
        </p:nvPicPr>
        <p:blipFill>
          <a:blip r:embed="rId4" cstate="print"/>
          <a:stretch>
            <a:fillRect/>
          </a:stretch>
        </p:blipFill>
        <p:spPr>
          <a:xfrm>
            <a:off x="250825" y="404813"/>
            <a:ext cx="835025" cy="1916112"/>
          </a:xfrm>
          <a:prstGeom prst="rect">
            <a:avLst/>
          </a:prstGeom>
          <a:noFill/>
          <a:ln w="9525">
            <a:noFill/>
          </a:ln>
          <a:effectLst>
            <a:outerShdw dist="107763" dir="18900000" algn="ctr" rotWithShape="0">
              <a:srgbClr val="808080">
                <a:alpha val="50000"/>
              </a:srgbClr>
            </a:outerShdw>
          </a:effectLst>
        </p:spPr>
      </p:pic>
      <p:pic>
        <p:nvPicPr>
          <p:cNvPr id="789508" name="图片 789507" descr="书房照选张"/>
          <p:cNvPicPr>
            <a:picLocks noChangeAspect="1"/>
          </p:cNvPicPr>
          <p:nvPr/>
        </p:nvPicPr>
        <p:blipFill>
          <a:blip r:embed="rId5"/>
          <a:srcRect r="12974" b="21041"/>
          <a:stretch>
            <a:fillRect/>
          </a:stretch>
        </p:blipFill>
        <p:spPr>
          <a:xfrm>
            <a:off x="6753225" y="182245"/>
            <a:ext cx="1546225" cy="1656080"/>
          </a:xfrm>
          <a:prstGeom prst="ellipse">
            <a:avLst/>
          </a:prstGeom>
          <a:noFill/>
          <a:ln w="9525">
            <a:noFill/>
          </a:ln>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矩形 816129"/>
          <p:cNvSpPr/>
          <p:nvPr/>
        </p:nvSpPr>
        <p:spPr>
          <a:xfrm>
            <a:off x="179388" y="1844675"/>
            <a:ext cx="8964612" cy="2592388"/>
          </a:xfrm>
          <a:prstGeom prst="rect">
            <a:avLst/>
          </a:prstGeom>
          <a:noFill/>
          <a:ln w="9525">
            <a:noFill/>
          </a:ln>
          <a:effectLst>
            <a:outerShdw dist="28398" dir="3806096" algn="ctr" rotWithShape="0">
              <a:srgbClr val="000000"/>
            </a:outerShdw>
          </a:effectLst>
        </p:spPr>
        <p:txBody>
          <a:bodyPr anchor="t"/>
          <a:lstStyle/>
          <a:p>
            <a:pPr marL="469900" indent="-469900" algn="ctr">
              <a:lnSpc>
                <a:spcPct val="90000"/>
              </a:lnSpc>
              <a:spcBef>
                <a:spcPct val="20000"/>
              </a:spcBef>
              <a:buClr>
                <a:schemeClr val="accent2"/>
              </a:buClr>
              <a:buFont typeface="Wingdings" panose="05000000000000000000" pitchFamily="2" charset="2"/>
              <a:buNone/>
            </a:pPr>
            <a:endParaRPr lang="zh-CN" altLang="en-US" sz="5500" b="1" i="0" dirty="0">
              <a:solidFill>
                <a:srgbClr val="FF0000"/>
              </a:solidFill>
              <a:latin typeface="黑体" panose="02010609060101010101" pitchFamily="2" charset="-122"/>
              <a:ea typeface="黑体" panose="02010609060101010101" pitchFamily="2" charset="-122"/>
            </a:endParaRPr>
          </a:p>
        </p:txBody>
      </p:sp>
      <p:sp>
        <p:nvSpPr>
          <p:cNvPr id="79875" name="文本框 816131"/>
          <p:cNvSpPr txBox="1"/>
          <p:nvPr/>
        </p:nvSpPr>
        <p:spPr>
          <a:xfrm>
            <a:off x="1028700" y="1988820"/>
            <a:ext cx="7546975" cy="3637280"/>
          </a:xfrm>
          <a:prstGeom prst="rect">
            <a:avLst/>
          </a:prstGeom>
          <a:noFill/>
          <a:ln w="9525">
            <a:noFill/>
          </a:ln>
        </p:spPr>
        <p:txBody>
          <a:bodyPr lIns="90000" tIns="46800" rIns="90000" bIns="46800" anchor="t">
            <a:spAutoFit/>
          </a:bodyPr>
          <a:lstStyle/>
          <a:p>
            <a:pPr>
              <a:lnSpc>
                <a:spcPct val="120000"/>
              </a:lnSpc>
            </a:pPr>
            <a:r>
              <a:rPr lang="zh-CN" altLang="en-US" sz="1800" b="1" i="0" dirty="0">
                <a:solidFill>
                  <a:srgbClr val="0000FF"/>
                </a:solidFill>
                <a:latin typeface="华文楷体" panose="02010600040101010101" pitchFamily="2" charset="-122"/>
                <a:ea typeface="华文楷体" panose="02010600040101010101" pitchFamily="2" charset="-122"/>
                <a:sym typeface="宋体" panose="02010600030101010101" pitchFamily="2" charset="-122"/>
              </a:rPr>
              <a:t>          </a:t>
            </a:r>
            <a:r>
              <a:rPr lang="zh-CN" altLang="en-US" sz="2000" b="1" i="0" dirty="0">
                <a:solidFill>
                  <a:srgbClr val="0000FF"/>
                </a:solidFill>
                <a:latin typeface="华文楷体" panose="02010600040101010101" pitchFamily="2" charset="-122"/>
                <a:ea typeface="华文楷体" panose="02010600040101010101" pitchFamily="2" charset="-122"/>
                <a:sym typeface="宋体" panose="02010600030101010101" pitchFamily="2" charset="-122"/>
              </a:rPr>
              <a:t> </a:t>
            </a:r>
            <a:r>
              <a:rPr lang="zh-CN" altLang="en-US" sz="2000" b="1" i="0">
                <a:solidFill>
                  <a:srgbClr val="C00000"/>
                </a:solidFill>
                <a:latin typeface="黑体" panose="02010609060101010101" pitchFamily="2" charset="-122"/>
                <a:ea typeface="黑体" panose="02010609060101010101" pitchFamily="2" charset="-122"/>
              </a:rPr>
              <a:t>什么是音响本体？</a:t>
            </a:r>
            <a:r>
              <a:rPr lang="zh-CN" altLang="en-US" sz="2400"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rPr>
              <a:t>“音响本体”通常是对“音乐形态”而言，即音乐作品构成中的各种音响因素及音乐形态。</a:t>
            </a:r>
            <a:endParaRPr lang="zh-CN" altLang="en-US" sz="2400"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endParaRPr>
          </a:p>
          <a:p>
            <a:pPr>
              <a:lnSpc>
                <a:spcPct val="120000"/>
              </a:lnSpc>
            </a:pPr>
            <a:r>
              <a:rPr lang="zh-CN" altLang="en-US" sz="2400"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rPr>
              <a:t>       </a:t>
            </a:r>
            <a:r>
              <a:rPr lang="zh-CN" altLang="en-US" sz="2000"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rPr>
              <a:t> </a:t>
            </a:r>
            <a:r>
              <a:rPr lang="zh-CN" altLang="en-US" sz="2000" b="1" i="0" dirty="0">
                <a:solidFill>
                  <a:srgbClr val="C00000"/>
                </a:solidFill>
                <a:latin typeface="Times New Roman" panose="02020603050405020304" pitchFamily="18" charset="0"/>
                <a:ea typeface="华文新魏" panose="02010800040101010101" pitchFamily="2" charset="-122"/>
                <a:sym typeface="宋体" panose="02010600030101010101" pitchFamily="2" charset="-122"/>
              </a:rPr>
              <a:t> </a:t>
            </a:r>
            <a:r>
              <a:rPr lang="zh-CN" altLang="en-US" sz="2000" b="1" i="0" dirty="0">
                <a:solidFill>
                  <a:srgbClr val="C00000"/>
                </a:solidFill>
                <a:latin typeface="黑体" panose="02010609060101010101" pitchFamily="2" charset="-122"/>
                <a:ea typeface="黑体" panose="02010609060101010101" pitchFamily="2" charset="-122"/>
                <a:sym typeface="宋体" panose="02010600030101010101" pitchFamily="2" charset="-122"/>
              </a:rPr>
              <a:t>为什么要从音响本体切入？</a:t>
            </a:r>
            <a:r>
              <a:rPr lang="zh-CN" altLang="en-US" sz="2400"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rPr>
              <a:t>在音响本体中</a:t>
            </a:r>
            <a:r>
              <a:rPr lang="zh-CN" altLang="en-US" sz="2400" b="1" i="0" dirty="0">
                <a:solidFill>
                  <a:srgbClr val="0000FF"/>
                </a:solidFill>
                <a:latin typeface="华文楷体" panose="02010600040101010101" pitchFamily="2" charset="-122"/>
                <a:ea typeface="华文新魏" panose="02010800040101010101" pitchFamily="2" charset="-122"/>
                <a:sym typeface="宋体" panose="02010600030101010101" pitchFamily="2" charset="-122"/>
              </a:rPr>
              <a:t>，声音的组合是任意而自由的，这一特点为音乐的表达与表现拓开了“为所欲为”的创造性意识，也为音乐形态的意味性所指提供了“无所不为”的自由空间，赋予了无限的表现性。</a:t>
            </a:r>
            <a:endParaRPr lang="zh-CN" altLang="en-US" sz="2400" b="1" i="0" dirty="0">
              <a:solidFill>
                <a:srgbClr val="0000FF"/>
              </a:solidFill>
              <a:latin typeface="华文楷体" panose="02010600040101010101" pitchFamily="2" charset="-122"/>
              <a:ea typeface="华文新魏" panose="02010800040101010101" pitchFamily="2" charset="-122"/>
              <a:sym typeface="宋体" panose="02010600030101010101" pitchFamily="2" charset="-122"/>
            </a:endParaRPr>
          </a:p>
          <a:p>
            <a:pPr>
              <a:lnSpc>
                <a:spcPct val="120000"/>
              </a:lnSpc>
            </a:pPr>
            <a:r>
              <a:rPr lang="zh-CN" altLang="en-US" sz="2400" b="1" i="0" dirty="0">
                <a:solidFill>
                  <a:srgbClr val="0000FF"/>
                </a:solidFill>
                <a:latin typeface="华文楷体" panose="02010600040101010101" pitchFamily="2" charset="-122"/>
                <a:ea typeface="华文楷体" panose="02010600040101010101" pitchFamily="2" charset="-122"/>
                <a:sym typeface="宋体" panose="02010600030101010101" pitchFamily="2" charset="-122"/>
              </a:rPr>
              <a:t>       </a:t>
            </a:r>
            <a:endParaRPr lang="zh-CN" altLang="en-US" sz="2400" b="1" i="0" dirty="0">
              <a:solidFill>
                <a:srgbClr val="0000FF"/>
              </a:solidFill>
              <a:latin typeface="华文楷体" panose="02010600040101010101" pitchFamily="2" charset="-122"/>
              <a:ea typeface="华文楷体" panose="02010600040101010101" pitchFamily="2" charset="-122"/>
              <a:sym typeface="宋体" panose="02010600030101010101" pitchFamily="2" charset="-122"/>
            </a:endParaRPr>
          </a:p>
        </p:txBody>
      </p:sp>
      <p:pic>
        <p:nvPicPr>
          <p:cNvPr id="79876" name="图片 816133" descr="treble_clef"/>
          <p:cNvPicPr>
            <a:picLocks noChangeAspect="1"/>
          </p:cNvPicPr>
          <p:nvPr/>
        </p:nvPicPr>
        <p:blipFill>
          <a:blip r:embed="rId1" cstate="print"/>
          <a:stretch>
            <a:fillRect/>
          </a:stretch>
        </p:blipFill>
        <p:spPr>
          <a:xfrm>
            <a:off x="323850" y="333375"/>
            <a:ext cx="835025" cy="1916113"/>
          </a:xfrm>
          <a:prstGeom prst="rect">
            <a:avLst/>
          </a:prstGeom>
          <a:noFill/>
          <a:ln w="9525">
            <a:noFill/>
          </a:ln>
          <a:effectLst>
            <a:outerShdw dist="107763" dir="13499999" algn="ctr" rotWithShape="0">
              <a:srgbClr val="808080">
                <a:alpha val="50000"/>
              </a:srgbClr>
            </a:outerShdw>
          </a:effectLst>
        </p:spPr>
      </p:pic>
      <p:sp>
        <p:nvSpPr>
          <p:cNvPr id="79877" name="文本框 1"/>
          <p:cNvSpPr txBox="1"/>
          <p:nvPr/>
        </p:nvSpPr>
        <p:spPr>
          <a:xfrm>
            <a:off x="1028700" y="1000125"/>
            <a:ext cx="6978650" cy="583565"/>
          </a:xfrm>
          <a:prstGeom prst="rect">
            <a:avLst/>
          </a:prstGeom>
          <a:noFill/>
          <a:ln w="9525">
            <a:noFill/>
          </a:ln>
        </p:spPr>
        <p:txBody>
          <a:bodyPr wrap="square" anchor="t">
            <a:spAutoFit/>
          </a:bodyPr>
          <a:lstStyle/>
          <a:p>
            <a:r>
              <a:rPr lang="en-US"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切入点：</a:t>
            </a:r>
            <a:r>
              <a:rPr lang="zh-CN" altLang="en-US" sz="2800" b="1" i="0">
                <a:solidFill>
                  <a:schemeClr val="accent2"/>
                </a:solidFill>
                <a:latin typeface="黑体" panose="02010609060101010101" pitchFamily="2" charset="-122"/>
                <a:ea typeface="黑体" panose="02010609060101010101" pitchFamily="2" charset="-122"/>
                <a:sym typeface="宋体" panose="02010600030101010101" pitchFamily="2" charset="-122"/>
              </a:rPr>
              <a:t>音响本体、表现要素</a:t>
            </a:r>
            <a:endParaRPr lang="zh-CN" altLang="en-US" sz="2800" b="1" i="0">
              <a:solidFill>
                <a:schemeClr val="accent2"/>
              </a:solidFill>
              <a:latin typeface="黑体" panose="02010609060101010101" pitchFamily="2" charset="-122"/>
              <a:ea typeface="黑体" panose="02010609060101010101" pitchFamily="2" charset="-122"/>
              <a:sym typeface="宋体" panose="02010600030101010101" pitchFamily="2" charset="-122"/>
            </a:endParaRPr>
          </a:p>
        </p:txBody>
      </p:sp>
      <p:sp>
        <p:nvSpPr>
          <p:cNvPr id="79878" name=" 2050"/>
          <p:cNvSpPr/>
          <p:nvPr/>
        </p:nvSpPr>
        <p:spPr>
          <a:xfrm>
            <a:off x="7400608" y="588010"/>
            <a:ext cx="1368425" cy="1090613"/>
          </a:xfrm>
          <a:custGeom>
            <a:avLst/>
            <a:gdLst/>
            <a:ahLst/>
            <a:cxnLst>
              <a:cxn ang="0">
                <a:pos x="335563292" y="479175757"/>
              </a:cxn>
              <a:cxn ang="0">
                <a:pos x="218008134" y="460345648"/>
              </a:cxn>
              <a:cxn ang="0">
                <a:pos x="0" y="507618026"/>
              </a:cxn>
              <a:cxn ang="0">
                <a:pos x="100452976" y="389898076"/>
              </a:cxn>
              <a:cxn ang="0">
                <a:pos x="33373577" y="239522082"/>
              </a:cxn>
              <a:cxn ang="0">
                <a:pos x="335563292" y="0"/>
              </a:cxn>
              <a:cxn ang="0">
                <a:pos x="637752652" y="239522082"/>
              </a:cxn>
              <a:cxn ang="0">
                <a:pos x="335563292" y="479175757"/>
              </a:cxn>
              <a:cxn ang="0">
                <a:pos x="242913948" y="351711489"/>
              </a:cxn>
              <a:cxn ang="0">
                <a:pos x="286083908" y="387264538"/>
              </a:cxn>
              <a:cxn ang="0">
                <a:pos x="340710399" y="344864177"/>
              </a:cxn>
              <a:cxn ang="0">
                <a:pos x="295879933" y="308389418"/>
              </a:cxn>
              <a:cxn ang="0">
                <a:pos x="242913948" y="351711489"/>
              </a:cxn>
              <a:cxn ang="0">
                <a:pos x="352166931" y="85195498"/>
              </a:cxn>
              <a:cxn ang="0">
                <a:pos x="259849831" y="103893733"/>
              </a:cxn>
              <a:cxn ang="0">
                <a:pos x="270144044" y="147610863"/>
              </a:cxn>
              <a:cxn ang="0">
                <a:pos x="329751698" y="135496474"/>
              </a:cxn>
              <a:cxn ang="0">
                <a:pos x="361465126" y="156301596"/>
              </a:cxn>
              <a:cxn ang="0">
                <a:pos x="317796979" y="204364092"/>
              </a:cxn>
              <a:cxn ang="0">
                <a:pos x="267985706" y="276391900"/>
              </a:cxn>
              <a:cxn ang="0">
                <a:pos x="266325200" y="287584296"/>
              </a:cxn>
              <a:cxn ang="0">
                <a:pos x="342868737" y="287584296"/>
              </a:cxn>
              <a:cxn ang="0">
                <a:pos x="345525618" y="277181735"/>
              </a:cxn>
              <a:cxn ang="0">
                <a:pos x="382718040" y="226090924"/>
              </a:cxn>
              <a:cxn ang="0">
                <a:pos x="442325694" y="144187207"/>
              </a:cxn>
              <a:cxn ang="0">
                <a:pos x="352166931" y="85195498"/>
              </a:cxn>
            </a:cxnLst>
            <a:rect l="0" t="0" r="0" b="0"/>
            <a:pathLst>
              <a:path w="3841" h="386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rgbClr val="D3C12B"/>
          </a:solidFill>
          <a:ln w="9525">
            <a:noFill/>
          </a:ln>
        </p:spPr>
        <p:txBody>
          <a:bodyPr/>
          <a:lstStyle/>
          <a:p>
            <a:endParaRPr lang="zh-CN" altLang="en-US"/>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矩形 816129"/>
          <p:cNvSpPr/>
          <p:nvPr/>
        </p:nvSpPr>
        <p:spPr>
          <a:xfrm>
            <a:off x="611188" y="1844675"/>
            <a:ext cx="8064500" cy="2592388"/>
          </a:xfrm>
          <a:prstGeom prst="rect">
            <a:avLst/>
          </a:prstGeom>
          <a:noFill/>
          <a:ln w="9525">
            <a:noFill/>
          </a:ln>
          <a:effectLst>
            <a:outerShdw dist="28398" dir="3806096" algn="ctr" rotWithShape="0">
              <a:srgbClr val="000000"/>
            </a:outerShdw>
          </a:effectLst>
        </p:spPr>
        <p:txBody>
          <a:bodyPr anchor="t"/>
          <a:lstStyle/>
          <a:p>
            <a:pPr marL="469900" indent="-469900" algn="ctr">
              <a:lnSpc>
                <a:spcPct val="90000"/>
              </a:lnSpc>
              <a:spcBef>
                <a:spcPct val="20000"/>
              </a:spcBef>
              <a:buClr>
                <a:schemeClr val="accent2"/>
              </a:buClr>
              <a:buFont typeface="Wingdings" panose="05000000000000000000" pitchFamily="2" charset="2"/>
              <a:buNone/>
            </a:pPr>
            <a:endParaRPr lang="zh-CN" altLang="en-US" sz="5500" b="1" i="0" dirty="0">
              <a:solidFill>
                <a:srgbClr val="FF0000"/>
              </a:solidFill>
              <a:latin typeface="黑体" panose="02010609060101010101" pitchFamily="2" charset="-122"/>
              <a:ea typeface="黑体" panose="02010609060101010101" pitchFamily="2" charset="-122"/>
            </a:endParaRPr>
          </a:p>
        </p:txBody>
      </p:sp>
      <p:pic>
        <p:nvPicPr>
          <p:cNvPr id="80898" name="图片 816130" descr="musicalinstrument12[1]"/>
          <p:cNvPicPr>
            <a:picLocks noChangeAspect="1"/>
          </p:cNvPicPr>
          <p:nvPr/>
        </p:nvPicPr>
        <p:blipFill>
          <a:blip r:embed="rId1" cstate="print"/>
          <a:stretch>
            <a:fillRect/>
          </a:stretch>
        </p:blipFill>
        <p:spPr>
          <a:xfrm>
            <a:off x="7308850" y="5589588"/>
            <a:ext cx="1482725" cy="604837"/>
          </a:xfrm>
          <a:prstGeom prst="rect">
            <a:avLst/>
          </a:prstGeom>
          <a:noFill/>
          <a:ln w="9525">
            <a:noFill/>
          </a:ln>
        </p:spPr>
      </p:pic>
      <p:sp>
        <p:nvSpPr>
          <p:cNvPr id="80899" name="文本框 816131"/>
          <p:cNvSpPr txBox="1"/>
          <p:nvPr/>
        </p:nvSpPr>
        <p:spPr>
          <a:xfrm>
            <a:off x="900113" y="2027238"/>
            <a:ext cx="7546975" cy="3909060"/>
          </a:xfrm>
          <a:prstGeom prst="rect">
            <a:avLst/>
          </a:prstGeom>
          <a:noFill/>
          <a:ln w="9525">
            <a:noFill/>
          </a:ln>
        </p:spPr>
        <p:txBody>
          <a:bodyPr wrap="square" lIns="90000" tIns="46800" rIns="90000" bIns="46800" anchor="t">
            <a:spAutoFit/>
          </a:bodyPr>
          <a:lstStyle/>
          <a:p>
            <a:r>
              <a:rPr lang="zh-CN" altLang="en-US" sz="2000" b="1" i="0" dirty="0">
                <a:solidFill>
                  <a:srgbClr val="890000"/>
                </a:solidFill>
                <a:latin typeface="华文楷体" panose="02010600040101010101" pitchFamily="2" charset="-122"/>
                <a:ea typeface="华文楷体" panose="02010600040101010101" pitchFamily="2" charset="-122"/>
                <a:sym typeface="宋体" panose="02010600030101010101" pitchFamily="2" charset="-122"/>
              </a:rPr>
              <a:t>      </a:t>
            </a:r>
            <a:r>
              <a:rPr lang="zh-CN" altLang="en-US" sz="2800" b="1" i="0" dirty="0" smtClean="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新魏" panose="02010800040101010101" pitchFamily="2" charset="-122"/>
                <a:sym typeface="宋体" panose="02010600030101010101" pitchFamily="2" charset="-122"/>
              </a:rPr>
              <a:t>音</a:t>
            </a:r>
            <a:r>
              <a:rPr lang="zh-CN" altLang="en-US" sz="2800" b="1" i="0" dirty="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新魏" panose="02010800040101010101" pitchFamily="2" charset="-122"/>
                <a:sym typeface="宋体" panose="02010600030101010101" pitchFamily="2" charset="-122"/>
              </a:rPr>
              <a:t>乐的表现要素既是音乐本体构成的</a:t>
            </a:r>
            <a:r>
              <a:rPr lang="zh-CN" altLang="en-US" sz="2800" b="1" i="0" dirty="0">
                <a:ln w="22225">
                  <a:solidFill>
                    <a:schemeClr val="accent2"/>
                  </a:solidFill>
                  <a:prstDash val="solid"/>
                </a:ln>
                <a:solidFill>
                  <a:schemeClr val="accent2">
                    <a:lumMod val="40000"/>
                    <a:lumOff val="60000"/>
                  </a:schemeClr>
                </a:solidFill>
                <a:effectLst/>
                <a:latin typeface="华文楷体" panose="02010600040101010101" pitchFamily="2" charset="-122"/>
                <a:ea typeface="华文新魏" panose="02010800040101010101" pitchFamily="2" charset="-122"/>
                <a:sym typeface="宋体" panose="02010600030101010101" pitchFamily="2" charset="-122"/>
              </a:rPr>
              <a:t>基本元素</a:t>
            </a:r>
            <a:r>
              <a:rPr lang="zh-CN" altLang="en-US" sz="2800" b="1" i="0" dirty="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新魏" panose="02010800040101010101" pitchFamily="2" charset="-122"/>
                <a:sym typeface="宋体" panose="02010600030101010101" pitchFamily="2" charset="-122"/>
              </a:rPr>
              <a:t>，又是音乐内涵表达的</a:t>
            </a:r>
            <a:r>
              <a:rPr lang="zh-CN" altLang="en-US" sz="2800" b="1" i="0" dirty="0">
                <a:ln w="22225">
                  <a:solidFill>
                    <a:schemeClr val="accent2"/>
                  </a:solidFill>
                  <a:prstDash val="solid"/>
                </a:ln>
                <a:solidFill>
                  <a:schemeClr val="accent2">
                    <a:lumMod val="40000"/>
                    <a:lumOff val="60000"/>
                  </a:schemeClr>
                </a:solidFill>
                <a:effectLst/>
                <a:latin typeface="华文楷体" panose="02010600040101010101" pitchFamily="2" charset="-122"/>
                <a:ea typeface="华文新魏" panose="02010800040101010101" pitchFamily="2" charset="-122"/>
                <a:sym typeface="宋体" panose="02010600030101010101" pitchFamily="2" charset="-122"/>
              </a:rPr>
              <a:t>基本语言</a:t>
            </a:r>
            <a:r>
              <a:rPr lang="zh-CN" altLang="en-US" sz="2800" b="1" i="0" dirty="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新魏" panose="02010800040101010101" pitchFamily="2" charset="-122"/>
                <a:sym typeface="宋体" panose="02010600030101010101" pitchFamily="2" charset="-122"/>
              </a:rPr>
              <a:t>。</a:t>
            </a:r>
            <a:endParaRPr lang="zh-CN" altLang="en-US" sz="2800" b="1" i="0" dirty="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新魏" panose="02010800040101010101" pitchFamily="2" charset="-122"/>
              <a:sym typeface="宋体" panose="02010600030101010101" pitchFamily="2" charset="-122"/>
            </a:endParaRPr>
          </a:p>
          <a:p>
            <a:r>
              <a:rPr lang="zh-CN" altLang="en-US" sz="2800" b="1" i="0" dirty="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新魏" panose="02010800040101010101" pitchFamily="2" charset="-122"/>
                <a:sym typeface="宋体" panose="02010600030101010101" pitchFamily="2" charset="-122"/>
              </a:rPr>
              <a:t>    </a:t>
            </a:r>
            <a:r>
              <a:rPr lang="zh-CN" altLang="en-US" sz="2800" b="1" i="0" dirty="0" smtClean="0">
                <a:solidFill>
                  <a:srgbClr val="990033"/>
                </a:solidFill>
                <a:latin typeface="华文新魏" panose="02010800040101010101" pitchFamily="2" charset="-122"/>
                <a:ea typeface="华文新魏" panose="02010800040101010101" pitchFamily="2" charset="-122"/>
                <a:sym typeface="宋体" panose="02010600030101010101" pitchFamily="2" charset="-122"/>
              </a:rPr>
              <a:t>旋</a:t>
            </a:r>
            <a:r>
              <a:rPr lang="zh-CN" altLang="en-US" sz="2800" b="1"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律、节奏、速度、力度、音色、调式</a:t>
            </a:r>
            <a:r>
              <a:rPr lang="zh-CN" altLang="en-US" sz="28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等表现要素的形态变化，</a:t>
            </a:r>
            <a:r>
              <a:rPr lang="zh-CN" altLang="en-US" sz="2800" b="1" i="0" dirty="0">
                <a:solidFill>
                  <a:srgbClr val="0000FF"/>
                </a:solidFill>
                <a:latin typeface="华文楷体" panose="02010600040101010101" pitchFamily="2" charset="-122"/>
                <a:ea typeface="华文新魏" panose="02010800040101010101" pitchFamily="2" charset="-122"/>
                <a:sym typeface="宋体" panose="02010600030101010101" pitchFamily="2" charset="-122"/>
              </a:rPr>
              <a:t>如旋律的升降起伏，节奏的急缓，速度的快慢，力度的强弱，音色的明暗，以及调性调式的更移与转换、和声的张弛、音响的厚薄等，都可能意味着音乐情绪的变化，传达着音乐的内涵。</a:t>
            </a:r>
            <a:endParaRPr lang="zh-CN" altLang="en-US" sz="2800" b="1" i="0" dirty="0">
              <a:solidFill>
                <a:srgbClr val="0000FF"/>
              </a:solidFill>
              <a:latin typeface="华文楷体" panose="02010600040101010101" pitchFamily="2" charset="-122"/>
              <a:ea typeface="华文新魏" panose="02010800040101010101" pitchFamily="2" charset="-122"/>
              <a:sym typeface="宋体" panose="02010600030101010101" pitchFamily="2" charset="-122"/>
            </a:endParaRPr>
          </a:p>
          <a:p>
            <a:pPr>
              <a:lnSpc>
                <a:spcPct val="120000"/>
              </a:lnSpc>
            </a:pPr>
            <a:r>
              <a:rPr lang="zh-CN" altLang="en-US" sz="2000" b="1" i="0" dirty="0">
                <a:solidFill>
                  <a:srgbClr val="0000FF"/>
                </a:solidFill>
                <a:latin typeface="华文楷体" panose="02010600040101010101" pitchFamily="2" charset="-122"/>
                <a:ea typeface="华文新魏" panose="02010800040101010101" pitchFamily="2" charset="-122"/>
                <a:sym typeface="宋体" panose="02010600030101010101" pitchFamily="2" charset="-122"/>
              </a:rPr>
              <a:t>        </a:t>
            </a:r>
            <a:endParaRPr lang="zh-CN" altLang="en-US" sz="2000" b="1"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endParaRPr>
          </a:p>
        </p:txBody>
      </p:sp>
      <p:pic>
        <p:nvPicPr>
          <p:cNvPr id="80900" name="图片 816133" descr="treble_clef"/>
          <p:cNvPicPr>
            <a:picLocks noChangeAspect="1"/>
          </p:cNvPicPr>
          <p:nvPr/>
        </p:nvPicPr>
        <p:blipFill>
          <a:blip r:embed="rId2" cstate="print"/>
          <a:stretch>
            <a:fillRect/>
          </a:stretch>
        </p:blipFill>
        <p:spPr>
          <a:xfrm>
            <a:off x="323850" y="333375"/>
            <a:ext cx="835025" cy="1916113"/>
          </a:xfrm>
          <a:prstGeom prst="rect">
            <a:avLst/>
          </a:prstGeom>
          <a:noFill/>
          <a:ln w="9525">
            <a:noFill/>
          </a:ln>
          <a:effectLst>
            <a:outerShdw dist="107763" dir="13499999" algn="ctr" rotWithShape="0">
              <a:srgbClr val="808080">
                <a:alpha val="50000"/>
              </a:srgbClr>
            </a:outerShdw>
          </a:effectLst>
        </p:spPr>
      </p:pic>
      <p:sp>
        <p:nvSpPr>
          <p:cNvPr id="80901" name="文本框 1"/>
          <p:cNvSpPr txBox="1"/>
          <p:nvPr/>
        </p:nvSpPr>
        <p:spPr>
          <a:xfrm>
            <a:off x="1260475" y="1030288"/>
            <a:ext cx="7186613" cy="522287"/>
          </a:xfrm>
          <a:prstGeom prst="rect">
            <a:avLst/>
          </a:prstGeom>
          <a:noFill/>
          <a:ln w="9525">
            <a:noFill/>
          </a:ln>
        </p:spPr>
        <p:txBody>
          <a:bodyPr anchor="t">
            <a:spAutoFit/>
          </a:bodyPr>
          <a:lstStyle/>
          <a:p>
            <a:r>
              <a:rPr lang="en-US" altLang="en-US" sz="28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2800" b="1" i="0">
                <a:solidFill>
                  <a:srgbClr val="C00000"/>
                </a:solidFill>
                <a:latin typeface="黑体" panose="02010609060101010101" pitchFamily="2" charset="-122"/>
                <a:ea typeface="黑体" panose="02010609060101010101" pitchFamily="2" charset="-122"/>
              </a:rPr>
              <a:t>音乐表现要素的要义：</a:t>
            </a:r>
            <a:endParaRPr lang="zh-CN" altLang="en-US" sz="2800" b="1" i="0">
              <a:solidFill>
                <a:srgbClr val="C00000"/>
              </a:solidFill>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矩形 816129"/>
          <p:cNvSpPr/>
          <p:nvPr/>
        </p:nvSpPr>
        <p:spPr>
          <a:xfrm>
            <a:off x="611188" y="1844675"/>
            <a:ext cx="8064500" cy="2592388"/>
          </a:xfrm>
          <a:prstGeom prst="rect">
            <a:avLst/>
          </a:prstGeom>
          <a:noFill/>
          <a:ln w="9525">
            <a:noFill/>
          </a:ln>
          <a:effectLst>
            <a:outerShdw dist="28398" dir="3806096" algn="ctr" rotWithShape="0">
              <a:srgbClr val="000000"/>
            </a:outerShdw>
          </a:effectLst>
        </p:spPr>
        <p:txBody>
          <a:bodyPr anchor="t"/>
          <a:lstStyle/>
          <a:p>
            <a:pPr marL="469900" indent="-469900" algn="ctr">
              <a:lnSpc>
                <a:spcPct val="90000"/>
              </a:lnSpc>
              <a:spcBef>
                <a:spcPct val="20000"/>
              </a:spcBef>
              <a:buClr>
                <a:schemeClr val="accent2"/>
              </a:buClr>
              <a:buFont typeface="Wingdings" panose="05000000000000000000" pitchFamily="2" charset="2"/>
              <a:buNone/>
            </a:pPr>
            <a:endParaRPr lang="zh-CN" altLang="en-US" sz="5500" b="1" i="0" dirty="0">
              <a:solidFill>
                <a:srgbClr val="FF0000"/>
              </a:solidFill>
              <a:latin typeface="黑体" panose="02010609060101010101" pitchFamily="2" charset="-122"/>
              <a:ea typeface="黑体" panose="02010609060101010101" pitchFamily="2" charset="-122"/>
            </a:endParaRPr>
          </a:p>
        </p:txBody>
      </p:sp>
      <p:pic>
        <p:nvPicPr>
          <p:cNvPr id="81922" name="图片 816130" descr="musicalinstrument12[1]"/>
          <p:cNvPicPr>
            <a:picLocks noChangeAspect="1"/>
          </p:cNvPicPr>
          <p:nvPr/>
        </p:nvPicPr>
        <p:blipFill>
          <a:blip r:embed="rId1" cstate="print"/>
          <a:stretch>
            <a:fillRect/>
          </a:stretch>
        </p:blipFill>
        <p:spPr>
          <a:xfrm>
            <a:off x="7308850" y="5589588"/>
            <a:ext cx="1482725" cy="604837"/>
          </a:xfrm>
          <a:prstGeom prst="rect">
            <a:avLst/>
          </a:prstGeom>
          <a:noFill/>
          <a:ln w="9525">
            <a:noFill/>
          </a:ln>
        </p:spPr>
      </p:pic>
      <p:sp>
        <p:nvSpPr>
          <p:cNvPr id="81923" name="文本框 816131"/>
          <p:cNvSpPr txBox="1"/>
          <p:nvPr/>
        </p:nvSpPr>
        <p:spPr>
          <a:xfrm>
            <a:off x="900113" y="1844675"/>
            <a:ext cx="7546975" cy="2676525"/>
          </a:xfrm>
          <a:prstGeom prst="rect">
            <a:avLst/>
          </a:prstGeom>
          <a:noFill/>
          <a:ln w="9525">
            <a:noFill/>
          </a:ln>
        </p:spPr>
        <p:txBody>
          <a:bodyPr lIns="90000" tIns="46800" rIns="90000" bIns="46800" anchor="t">
            <a:spAutoFit/>
          </a:bodyPr>
          <a:lstStyle/>
          <a:p>
            <a:pPr>
              <a:lnSpc>
                <a:spcPct val="120000"/>
              </a:lnSpc>
            </a:pPr>
            <a:r>
              <a:rPr lang="zh-CN" altLang="en-US" sz="2000" b="1" i="0" dirty="0">
                <a:solidFill>
                  <a:srgbClr val="890000"/>
                </a:solidFill>
                <a:latin typeface="华文楷体" panose="02010600040101010101" pitchFamily="2" charset="-122"/>
                <a:ea typeface="华文楷体" panose="02010600040101010101" pitchFamily="2" charset="-122"/>
                <a:sym typeface="宋体" panose="02010600030101010101" pitchFamily="2" charset="-122"/>
              </a:rPr>
              <a:t>         </a:t>
            </a:r>
            <a:r>
              <a:rPr lang="zh-CN" altLang="en-US" sz="2800" b="1" i="0" dirty="0">
                <a:solidFill>
                  <a:schemeClr val="accent2"/>
                </a:solidFill>
                <a:latin typeface="华文楷体" panose="02010600040101010101" pitchFamily="2" charset="-122"/>
                <a:ea typeface="华文新魏" panose="02010800040101010101" pitchFamily="2" charset="-122"/>
                <a:sym typeface="宋体" panose="02010600030101010101" pitchFamily="2" charset="-122"/>
              </a:rPr>
              <a:t>首先要</a:t>
            </a:r>
            <a:r>
              <a:rPr lang="zh-CN" altLang="en-US" sz="2800" b="1"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rPr>
              <a:t>从音响所展示的运动态势与人的情感反应形成同构关系的特点切入，发掘音乐旋律高低走向，节奏快慢缓急，以及音响强弱轻重所传达的音响信息和情绪态势，从中体验音乐中的美感和表现意图。</a:t>
            </a:r>
            <a:endParaRPr lang="zh-CN" altLang="en-US" sz="2800" b="1"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endParaRPr>
          </a:p>
        </p:txBody>
      </p:sp>
      <p:pic>
        <p:nvPicPr>
          <p:cNvPr id="81924" name="图片 816133" descr="treble_clef"/>
          <p:cNvPicPr>
            <a:picLocks noChangeAspect="1"/>
          </p:cNvPicPr>
          <p:nvPr/>
        </p:nvPicPr>
        <p:blipFill>
          <a:blip r:embed="rId2" cstate="print"/>
          <a:stretch>
            <a:fillRect/>
          </a:stretch>
        </p:blipFill>
        <p:spPr>
          <a:xfrm>
            <a:off x="323850" y="333375"/>
            <a:ext cx="835025" cy="1916113"/>
          </a:xfrm>
          <a:prstGeom prst="rect">
            <a:avLst/>
          </a:prstGeom>
          <a:noFill/>
          <a:ln w="9525">
            <a:noFill/>
          </a:ln>
          <a:effectLst>
            <a:outerShdw dist="107763" dir="13499999" algn="ctr" rotWithShape="0">
              <a:srgbClr val="808080">
                <a:alpha val="50000"/>
              </a:srgbClr>
            </a:outerShdw>
          </a:effectLst>
        </p:spPr>
      </p:pic>
      <p:sp>
        <p:nvSpPr>
          <p:cNvPr id="81925" name="文本框 1"/>
          <p:cNvSpPr txBox="1"/>
          <p:nvPr/>
        </p:nvSpPr>
        <p:spPr>
          <a:xfrm>
            <a:off x="1260475" y="1012825"/>
            <a:ext cx="7186613" cy="522288"/>
          </a:xfrm>
          <a:prstGeom prst="rect">
            <a:avLst/>
          </a:prstGeom>
          <a:noFill/>
          <a:ln w="9525">
            <a:noFill/>
          </a:ln>
        </p:spPr>
        <p:txBody>
          <a:bodyPr anchor="t">
            <a:spAutoFit/>
          </a:bodyPr>
          <a:lstStyle/>
          <a:p>
            <a:endParaRPr lang="en-US" altLang="zh-CN" sz="2800" b="1" i="0">
              <a:solidFill>
                <a:srgbClr val="C00000"/>
              </a:solidFill>
              <a:latin typeface="黑体" panose="02010609060101010101" pitchFamily="2" charset="-122"/>
              <a:ea typeface="黑体" panose="02010609060101010101" pitchFamily="2" charset="-122"/>
            </a:endParaRPr>
          </a:p>
        </p:txBody>
      </p:sp>
      <p:sp>
        <p:nvSpPr>
          <p:cNvPr id="2" name="文本框 1"/>
          <p:cNvSpPr txBox="1"/>
          <p:nvPr/>
        </p:nvSpPr>
        <p:spPr>
          <a:xfrm>
            <a:off x="1158240" y="894066"/>
            <a:ext cx="6591935" cy="583579"/>
          </a:xfrm>
          <a:prstGeom prst="rect">
            <a:avLst/>
          </a:prstGeom>
          <a:noFill/>
        </p:spPr>
        <p:txBody>
          <a:bodyPr wrap="square" rtlCol="0">
            <a:spAutoFit/>
          </a:bodyPr>
          <a:lstStyle/>
          <a:p>
            <a:r>
              <a:rPr lang="en-US" altLang="en-US" sz="3200" b="1" i="0" noProof="1">
                <a:solidFill>
                  <a:schemeClr val="accent2"/>
                </a:solidFill>
                <a:latin typeface="Times New Roman" panose="02020603050405020304" pitchFamily="18" charset="0"/>
                <a:ea typeface="宋体" panose="02010600030101010101" pitchFamily="2" charset="-122"/>
                <a:cs typeface="+mn-cs"/>
                <a:sym typeface="宋体" panose="02010600030101010101" pitchFamily="2" charset="-122"/>
              </a:rPr>
              <a:t>●</a:t>
            </a:r>
            <a:r>
              <a:rPr lang="zh-CN" altLang="en-US" sz="3200" b="1" i="0" noProof="1">
                <a:solidFill>
                  <a:schemeClr val="accent2"/>
                </a:solidFill>
                <a:latin typeface="Times New Roman" panose="02020603050405020304" pitchFamily="18" charset="0"/>
                <a:ea typeface="宋体" panose="02010600030101010101" pitchFamily="2" charset="-122"/>
                <a:cs typeface="+mn-cs"/>
                <a:sym typeface="宋体" panose="02010600030101010101" pitchFamily="2" charset="-122"/>
              </a:rPr>
              <a:t>体验项</a:t>
            </a:r>
            <a:r>
              <a:rPr lang="zh-CN" altLang="en-US" sz="3200" i="0" noProof="1">
                <a:solidFill>
                  <a:srgbClr val="FF0000"/>
                </a:solidFill>
                <a:latin typeface="黑体" panose="02010609060101010101" pitchFamily="2" charset="-122"/>
                <a:ea typeface="黑体" panose="02010609060101010101" pitchFamily="2" charset="-122"/>
                <a:cs typeface="+mn-cs"/>
              </a:rPr>
              <a:t>：</a:t>
            </a:r>
            <a:r>
              <a:rPr lang="zh-CN" altLang="en-US" sz="3200" i="0" noProof="1">
                <a:ln w="22225">
                  <a:solidFill>
                    <a:schemeClr val="accent2"/>
                  </a:solidFill>
                  <a:prstDash val="solid"/>
                </a:ln>
                <a:solidFill>
                  <a:srgbClr val="C00000"/>
                </a:solidFill>
                <a:latin typeface="华文新魏" panose="02010800040101010101" pitchFamily="2" charset="-122"/>
                <a:ea typeface="华文新魏" panose="02010800040101010101" pitchFamily="2" charset="-122"/>
                <a:cs typeface="+mn-cs"/>
                <a:sym typeface="宋体" panose="02010600030101010101" pitchFamily="2" charset="-122"/>
              </a:rPr>
              <a:t>音乐美感，表现意图。</a:t>
            </a:r>
            <a:endParaRPr lang="zh-CN" altLang="en-US" sz="3200" i="0" noProof="1">
              <a:solidFill>
                <a:srgbClr val="FF0000"/>
              </a:solidFill>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图片 14337" descr="未命名"/>
          <p:cNvPicPr>
            <a:picLocks noChangeAspect="1"/>
          </p:cNvPicPr>
          <p:nvPr/>
        </p:nvPicPr>
        <p:blipFill>
          <a:blip r:embed="rId1" cstate="print"/>
          <a:stretch>
            <a:fillRect/>
          </a:stretch>
        </p:blipFill>
        <p:spPr>
          <a:xfrm>
            <a:off x="0" y="0"/>
            <a:ext cx="9144000" cy="6858000"/>
          </a:xfrm>
          <a:prstGeom prst="rect">
            <a:avLst/>
          </a:prstGeom>
          <a:noFill/>
          <a:ln w="9525">
            <a:noFill/>
          </a:ln>
        </p:spPr>
      </p:pic>
      <p:pic>
        <p:nvPicPr>
          <p:cNvPr id="91138" name="图片 14340" descr="1230"/>
          <p:cNvPicPr>
            <a:picLocks noChangeAspect="1"/>
          </p:cNvPicPr>
          <p:nvPr/>
        </p:nvPicPr>
        <p:blipFill>
          <a:blip r:embed="rId2" cstate="print"/>
          <a:stretch>
            <a:fillRect/>
          </a:stretch>
        </p:blipFill>
        <p:spPr>
          <a:xfrm>
            <a:off x="8153400" y="4343400"/>
            <a:ext cx="819150" cy="1257300"/>
          </a:xfrm>
          <a:prstGeom prst="rect">
            <a:avLst/>
          </a:prstGeom>
          <a:noFill/>
          <a:ln w="9525">
            <a:noFill/>
          </a:ln>
        </p:spPr>
      </p:pic>
      <p:pic>
        <p:nvPicPr>
          <p:cNvPr id="91139" name="图片 14341" descr="1234"/>
          <p:cNvPicPr>
            <a:picLocks noChangeAspect="1"/>
          </p:cNvPicPr>
          <p:nvPr/>
        </p:nvPicPr>
        <p:blipFill>
          <a:blip r:embed="rId3" cstate="print"/>
          <a:stretch>
            <a:fillRect/>
          </a:stretch>
        </p:blipFill>
        <p:spPr>
          <a:xfrm>
            <a:off x="7696200" y="1295400"/>
            <a:ext cx="1295400" cy="509588"/>
          </a:xfrm>
          <a:prstGeom prst="rect">
            <a:avLst/>
          </a:prstGeom>
          <a:noFill/>
          <a:ln w="9525">
            <a:noFill/>
          </a:ln>
        </p:spPr>
      </p:pic>
      <p:pic>
        <p:nvPicPr>
          <p:cNvPr id="91140" name="图片 14342" descr="1236"/>
          <p:cNvPicPr>
            <a:picLocks noChangeAspect="1"/>
          </p:cNvPicPr>
          <p:nvPr/>
        </p:nvPicPr>
        <p:blipFill>
          <a:blip r:embed="rId4" cstate="print"/>
          <a:stretch>
            <a:fillRect/>
          </a:stretch>
        </p:blipFill>
        <p:spPr>
          <a:xfrm>
            <a:off x="0" y="228600"/>
            <a:ext cx="952500" cy="523875"/>
          </a:xfrm>
          <a:prstGeom prst="rect">
            <a:avLst/>
          </a:prstGeom>
          <a:noFill/>
          <a:ln w="9525">
            <a:noFill/>
          </a:ln>
        </p:spPr>
      </p:pic>
      <p:pic>
        <p:nvPicPr>
          <p:cNvPr id="91141" name="图片 14348" descr="辛特勒的名单"/>
          <p:cNvPicPr>
            <a:picLocks noChangeAspect="1"/>
          </p:cNvPicPr>
          <p:nvPr/>
        </p:nvPicPr>
        <p:blipFill>
          <a:blip r:embed="rId5" cstate="print"/>
          <a:stretch>
            <a:fillRect/>
          </a:stretch>
        </p:blipFill>
        <p:spPr>
          <a:xfrm>
            <a:off x="80963" y="876300"/>
            <a:ext cx="8982075" cy="4605338"/>
          </a:xfrm>
          <a:prstGeom prst="rect">
            <a:avLst/>
          </a:prstGeom>
          <a:noFill/>
          <a:ln w="9525">
            <a:noFill/>
          </a:ln>
        </p:spPr>
      </p:pic>
      <p:sp>
        <p:nvSpPr>
          <p:cNvPr id="2" name="文本框 1"/>
          <p:cNvSpPr txBox="1"/>
          <p:nvPr/>
        </p:nvSpPr>
        <p:spPr>
          <a:xfrm>
            <a:off x="715963" y="5826125"/>
            <a:ext cx="7710488" cy="708025"/>
          </a:xfrm>
          <a:prstGeom prst="rect">
            <a:avLst/>
          </a:prstGeom>
          <a:noFill/>
        </p:spPr>
        <p:txBody>
          <a:bodyPr wrap="square" rtlCol="0">
            <a:spAutoFit/>
          </a:bodyPr>
          <a:lstStyle/>
          <a:p>
            <a:pPr>
              <a:spcBef>
                <a:spcPct val="50000"/>
              </a:spcBef>
            </a:pPr>
            <a:r>
              <a:rPr lang="en-US" altLang="zh-CN" sz="2000" i="0" noProof="1">
                <a:solidFill>
                  <a:schemeClr val="accent3"/>
                </a:solidFill>
                <a:latin typeface="华文新魏" panose="02010800040101010101" pitchFamily="2" charset="-122"/>
                <a:ea typeface="华文新魏" panose="02010800040101010101" pitchFamily="2" charset="-122"/>
                <a:cs typeface="+mn-cs"/>
                <a:sym typeface="+mn-ea"/>
              </a:rPr>
              <a:t>         </a:t>
            </a:r>
            <a:r>
              <a:rPr lang="zh-CN" altLang="en-US" sz="2000" i="0" noProof="1">
                <a:solidFill>
                  <a:schemeClr val="accent3"/>
                </a:solidFill>
                <a:latin typeface="华文新魏" panose="02010800040101010101" pitchFamily="2" charset="-122"/>
                <a:ea typeface="华文新魏" panose="02010800040101010101" pitchFamily="2" charset="-122"/>
                <a:cs typeface="+mn-cs"/>
                <a:sym typeface="+mn-ea"/>
              </a:rPr>
              <a:t>该旋律传达出一种凄凉、忧伤的情绪。在影片中将残酷战争阴影下犹太人凄凉的心境表现得淋漓尽致。</a:t>
            </a:r>
            <a:endParaRPr lang="zh-CN" altLang="en-US" sz="2000" i="0" noProof="1">
              <a:solidFill>
                <a:schemeClr val="accent3"/>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stretch>
            <a:fillRect/>
          </a:stretch>
        </p:blipFill>
        <p:spPr>
          <a:xfrm>
            <a:off x="1206500" y="1752600"/>
            <a:ext cx="7115810" cy="4424045"/>
          </a:xfrm>
          <a:prstGeom prst="rect">
            <a:avLst/>
          </a:prstGeom>
        </p:spPr>
      </p:pic>
      <p:pic>
        <p:nvPicPr>
          <p:cNvPr id="90116" name="图片 816133" descr="treble_clef"/>
          <p:cNvPicPr>
            <a:picLocks noChangeAspect="1"/>
          </p:cNvPicPr>
          <p:nvPr/>
        </p:nvPicPr>
        <p:blipFill>
          <a:blip r:embed="rId2" cstate="print"/>
          <a:stretch>
            <a:fillRect/>
          </a:stretch>
        </p:blipFill>
        <p:spPr>
          <a:xfrm>
            <a:off x="371158" y="424180"/>
            <a:ext cx="835025" cy="1916113"/>
          </a:xfrm>
          <a:prstGeom prst="rect">
            <a:avLst/>
          </a:prstGeom>
          <a:noFill/>
          <a:ln w="9525">
            <a:noFill/>
          </a:ln>
          <a:effectLst>
            <a:outerShdw dist="107763" dir="13499999" algn="ctr" rotWithShape="0">
              <a:srgbClr val="808080">
                <a:alpha val="50000"/>
              </a:srgbClr>
            </a:outerShdw>
          </a:effectLst>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文本框 99"/>
          <p:cNvSpPr txBox="1"/>
          <p:nvPr/>
        </p:nvSpPr>
        <p:spPr>
          <a:xfrm>
            <a:off x="1258888" y="1800225"/>
            <a:ext cx="6926263" cy="3414713"/>
          </a:xfrm>
          <a:prstGeom prst="rect">
            <a:avLst/>
          </a:prstGeom>
          <a:noFill/>
          <a:ln w="9525">
            <a:noFill/>
          </a:ln>
        </p:spPr>
        <p:txBody>
          <a:bodyPr anchor="t">
            <a:spAutoFit/>
          </a:bodyPr>
          <a:lstStyle/>
          <a:p>
            <a:pPr indent="304800"/>
            <a:r>
              <a:rPr lang="zh-CN" altLang="en-US" sz="2400" i="0" noProof="1">
                <a:solidFill>
                  <a:srgbClr val="0000FF"/>
                </a:solidFill>
                <a:latin typeface="Times New Roman" panose="02020603050405020304" pitchFamily="18" charset="0"/>
                <a:ea typeface="华文新魏" panose="02010800040101010101" pitchFamily="2" charset="-122"/>
                <a:cs typeface="+mn-cs"/>
              </a:rPr>
              <a:t>  </a:t>
            </a:r>
            <a:r>
              <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声音的高与低直接导向知觉的空间与方向；      </a:t>
            </a:r>
            <a:endPar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indent="304800"/>
            <a:r>
              <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  声音的强与弱直接导向感觉的程度与幅度 ；</a:t>
            </a:r>
            <a:r>
              <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a:t>
            </a:r>
            <a:endPar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endParaRPr>
          </a:p>
          <a:p>
            <a:pPr indent="304800"/>
            <a:r>
              <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声音的快与慢直接导向心律的节奏与速度；  </a:t>
            </a:r>
            <a:endPar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endParaRPr>
          </a:p>
          <a:p>
            <a:pPr indent="304800"/>
            <a:r>
              <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声音的张与弛直接导向血脉的紧缩与疏缓。</a:t>
            </a:r>
            <a:endPar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endParaRPr>
          </a:p>
          <a:p>
            <a:pPr indent="304800"/>
            <a:r>
              <a:rPr lang="zh-CN" altLang="en-US" sz="240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2400"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音乐在其声音运动中所产生的各种声波形态与音效，都会与受众者在客观世界中所得到的体验发生直觉类比性的心理联觉，进而产生情绪波动。这些就为我们教学提供了可发掘、可联觉、可参照的理论线索和事实依据。</a:t>
            </a:r>
            <a:endParaRPr lang="zh-CN" altLang="en-US" sz="2400" i="0" noProof="1">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pic>
        <p:nvPicPr>
          <p:cNvPr id="83970" name="图片 816133" descr="treble_clef"/>
          <p:cNvPicPr>
            <a:picLocks noChangeAspect="1"/>
          </p:cNvPicPr>
          <p:nvPr/>
        </p:nvPicPr>
        <p:blipFill>
          <a:blip r:embed="rId1" cstate="print"/>
          <a:stretch>
            <a:fillRect/>
          </a:stretch>
        </p:blipFill>
        <p:spPr>
          <a:xfrm>
            <a:off x="463550" y="498475"/>
            <a:ext cx="835025" cy="1916113"/>
          </a:xfrm>
          <a:prstGeom prst="rect">
            <a:avLst/>
          </a:prstGeom>
          <a:noFill/>
          <a:ln w="9525">
            <a:noFill/>
          </a:ln>
          <a:effectLst>
            <a:outerShdw dist="107763" dir="13499999" algn="ctr" rotWithShape="0">
              <a:srgbClr val="808080">
                <a:alpha val="50000"/>
              </a:srgbClr>
            </a:outerShdw>
          </a:effectLst>
        </p:spPr>
      </p:pic>
      <p:sp>
        <p:nvSpPr>
          <p:cNvPr id="83971" name="文本框 1"/>
          <p:cNvSpPr txBox="1"/>
          <p:nvPr/>
        </p:nvSpPr>
        <p:spPr>
          <a:xfrm>
            <a:off x="960438" y="1012825"/>
            <a:ext cx="7634287" cy="522288"/>
          </a:xfrm>
          <a:prstGeom prst="rect">
            <a:avLst/>
          </a:prstGeom>
          <a:noFill/>
          <a:ln w="9525">
            <a:noFill/>
          </a:ln>
        </p:spPr>
        <p:txBody>
          <a:bodyPr wrap="square" anchor="t">
            <a:spAutoFit/>
          </a:bodyPr>
          <a:lstStyle/>
          <a:p>
            <a:pPr indent="304800"/>
            <a:r>
              <a:rPr lang="zh-CN" altLang="en-US" sz="2800" b="1" i="0" dirty="0">
                <a:solidFill>
                  <a:srgbClr val="C00000"/>
                </a:solidFill>
                <a:latin typeface="黑体" panose="02010609060101010101" pitchFamily="2" charset="-122"/>
                <a:ea typeface="黑体" panose="02010609060101010101" pitchFamily="2" charset="-122"/>
              </a:rPr>
              <a:t>其次要体验音响形态所引起的心理变化：</a:t>
            </a:r>
            <a:r>
              <a:rPr lang="zh-CN" altLang="en-US" sz="2800" dirty="0">
                <a:solidFill>
                  <a:srgbClr val="FF0000"/>
                </a:solidFill>
                <a:latin typeface="黑体" panose="02010609060101010101" pitchFamily="2" charset="-122"/>
                <a:ea typeface="黑体" panose="02010609060101010101" pitchFamily="2" charset="-122"/>
              </a:rPr>
              <a:t> </a:t>
            </a:r>
            <a:endParaRPr lang="zh-CN" altLang="en-US" sz="2800" dirty="0">
              <a:solidFill>
                <a:srgbClr val="FF0000"/>
              </a:solidFill>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86018"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86019" name="文本框 1"/>
          <p:cNvSpPr txBox="1"/>
          <p:nvPr/>
        </p:nvSpPr>
        <p:spPr>
          <a:xfrm>
            <a:off x="792163"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19835" y="2430741"/>
            <a:ext cx="7436485" cy="3124200"/>
          </a:xfrm>
          <a:prstGeom prst="chevron">
            <a:avLst/>
          </a:prstGeom>
          <a:solidFill>
            <a:srgbClr val="92D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200" b="1" i="0" strike="noStrike" noProof="1">
                <a:solidFill>
                  <a:srgbClr val="C00000"/>
                </a:solidFill>
                <a:latin typeface="华文新魏" panose="02010800040101010101" pitchFamily="2" charset="-122"/>
                <a:ea typeface="华文新魏" panose="02010800040101010101" pitchFamily="2" charset="-122"/>
                <a:sym typeface="+mn-ea"/>
              </a:rPr>
              <a:t> 3.</a:t>
            </a:r>
            <a:r>
              <a:rPr lang="en-US" altLang="zh-CN" sz="3200" b="1" i="0" strike="noStrike" noProof="1">
                <a:solidFill>
                  <a:srgbClr val="C00000"/>
                </a:solidFill>
                <a:latin typeface="华文新魏" panose="02010800040101010101" pitchFamily="2" charset="-122"/>
                <a:ea typeface="华文新魏" panose="02010800040101010101" pitchFamily="2" charset="-122"/>
                <a:sym typeface="宋体" panose="02010600030101010101" pitchFamily="2" charset="-122"/>
              </a:rPr>
              <a:t>从音乐表达的情绪、情感切入，感知作品的思想、意念，与音乐产生共鸣.</a:t>
            </a:r>
            <a:endParaRPr lang="en-US" altLang="zh-CN" sz="3200" b="1" i="0" strike="noStrike" noProof="1">
              <a:solidFill>
                <a:srgbClr val="C00000"/>
              </a:solidFill>
              <a:latin typeface="华文新魏" panose="02010800040101010101" pitchFamily="2" charset="-122"/>
              <a:ea typeface="华文新魏" panose="02010800040101010101" pitchFamily="2" charset="-122"/>
              <a:sym typeface="宋体" panose="02010600030101010101" pitchFamily="2" charset="-122"/>
            </a:endParaRPr>
          </a:p>
          <a:p>
            <a:pPr algn="ctr" fontAlgn="base"/>
            <a:endParaRPr lang="zh-CN" altLang="en-US" sz="32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矩形 816129"/>
          <p:cNvSpPr/>
          <p:nvPr/>
        </p:nvSpPr>
        <p:spPr>
          <a:xfrm>
            <a:off x="179388" y="1844675"/>
            <a:ext cx="8964612" cy="2592388"/>
          </a:xfrm>
          <a:prstGeom prst="rect">
            <a:avLst/>
          </a:prstGeom>
          <a:noFill/>
          <a:ln w="9525">
            <a:noFill/>
          </a:ln>
          <a:effectLst>
            <a:outerShdw dist="28398" dir="3806096" algn="ctr" rotWithShape="0">
              <a:srgbClr val="000000"/>
            </a:outerShdw>
          </a:effectLst>
        </p:spPr>
        <p:txBody>
          <a:bodyPr anchor="t"/>
          <a:lstStyle/>
          <a:p>
            <a:pPr marL="469900" indent="-469900" algn="ctr">
              <a:lnSpc>
                <a:spcPct val="90000"/>
              </a:lnSpc>
              <a:spcBef>
                <a:spcPct val="20000"/>
              </a:spcBef>
              <a:buClr>
                <a:schemeClr val="accent2"/>
              </a:buClr>
              <a:buFont typeface="Wingdings" panose="05000000000000000000" pitchFamily="2" charset="2"/>
              <a:buNone/>
            </a:pPr>
            <a:endParaRPr lang="zh-CN" altLang="en-US" sz="5500" b="1" i="0" dirty="0">
              <a:solidFill>
                <a:srgbClr val="FF0000"/>
              </a:solidFill>
              <a:latin typeface="黑体" panose="02010609060101010101" pitchFamily="2" charset="-122"/>
              <a:ea typeface="黑体" panose="02010609060101010101" pitchFamily="2" charset="-122"/>
            </a:endParaRPr>
          </a:p>
        </p:txBody>
      </p:sp>
      <p:pic>
        <p:nvPicPr>
          <p:cNvPr id="87042" name="图片 816130" descr="musicalinstrument12[1]"/>
          <p:cNvPicPr>
            <a:picLocks noChangeAspect="1"/>
          </p:cNvPicPr>
          <p:nvPr/>
        </p:nvPicPr>
        <p:blipFill>
          <a:blip r:embed="rId1" cstate="print"/>
          <a:stretch>
            <a:fillRect/>
          </a:stretch>
        </p:blipFill>
        <p:spPr>
          <a:xfrm>
            <a:off x="7481888" y="971550"/>
            <a:ext cx="1482725" cy="604838"/>
          </a:xfrm>
          <a:prstGeom prst="rect">
            <a:avLst/>
          </a:prstGeom>
          <a:noFill/>
          <a:ln w="9525">
            <a:noFill/>
          </a:ln>
        </p:spPr>
      </p:pic>
      <p:sp>
        <p:nvSpPr>
          <p:cNvPr id="87043" name="文本框 816131"/>
          <p:cNvSpPr txBox="1"/>
          <p:nvPr/>
        </p:nvSpPr>
        <p:spPr>
          <a:xfrm>
            <a:off x="1079500" y="1720850"/>
            <a:ext cx="7677150" cy="3047365"/>
          </a:xfrm>
          <a:prstGeom prst="rect">
            <a:avLst/>
          </a:prstGeom>
          <a:noFill/>
          <a:ln w="9525">
            <a:noFill/>
          </a:ln>
        </p:spPr>
        <p:txBody>
          <a:bodyPr wrap="square" lIns="90000" tIns="46800" rIns="90000" bIns="46800" anchor="t">
            <a:spAutoFit/>
          </a:bodyPr>
          <a:lstStyle/>
          <a:p>
            <a:r>
              <a:rPr lang="zh-CN" altLang="en-US" sz="2400" i="0" dirty="0">
                <a:solidFill>
                  <a:schemeClr val="accent2"/>
                </a:solidFill>
                <a:latin typeface="华文新魏" panose="02010800040101010101" pitchFamily="2" charset="-122"/>
                <a:ea typeface="华文新魏" panose="02010800040101010101" pitchFamily="2" charset="-122"/>
                <a:sym typeface="宋体" panose="02010600030101010101" pitchFamily="2" charset="-122"/>
              </a:rPr>
              <a:t>       </a:t>
            </a:r>
            <a:endParaRPr lang="zh-CN" altLang="en-US" sz="24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r>
              <a:rPr lang="zh-CN" altLang="en-US" sz="24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情绪是情感的基础，也是“情感”的外在表现。由于音乐与人的情绪反应之间有着天然的联系，其旋律的上驰、下行，急进、缓慢，强劲、柔弱等，都直接使人产生兴奋、压抑，高涨、低落，紧张、松弛等情绪体验。    </a:t>
            </a:r>
            <a:endParaRPr lang="zh-CN" altLang="en-US" sz="24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r>
              <a:rPr lang="zh-CN" altLang="en-US" sz="24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因此，情绪体验就成为了作曲家创作的重要意图，以及音乐受众者最主要的信息接受源。</a:t>
            </a:r>
            <a:endParaRPr lang="zh-CN" altLang="en-US" sz="24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r>
              <a:rPr lang="zh-CN" altLang="en-US" sz="24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endParaRPr lang="zh-CN" altLang="en-US" sz="24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pic>
        <p:nvPicPr>
          <p:cNvPr id="87044" name="图片 816133" descr="treble_clef"/>
          <p:cNvPicPr>
            <a:picLocks noChangeAspect="1"/>
          </p:cNvPicPr>
          <p:nvPr/>
        </p:nvPicPr>
        <p:blipFill>
          <a:blip r:embed="rId2"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87045" name="文本框 1"/>
          <p:cNvSpPr txBox="1"/>
          <p:nvPr/>
        </p:nvSpPr>
        <p:spPr>
          <a:xfrm>
            <a:off x="1138238" y="971550"/>
            <a:ext cx="6710362" cy="521970"/>
          </a:xfrm>
          <a:prstGeom prst="rect">
            <a:avLst/>
          </a:prstGeom>
          <a:noFill/>
          <a:ln w="9525">
            <a:noFill/>
          </a:ln>
        </p:spPr>
        <p:txBody>
          <a:bodyPr wrap="square" anchor="t">
            <a:spAutoFit/>
          </a:bodyPr>
          <a:lstStyle/>
          <a:p>
            <a:r>
              <a:rPr lang="en-US" altLang="en-US" sz="24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24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切入点：</a:t>
            </a:r>
            <a:r>
              <a:rPr lang="zh-CN" altLang="en-US" sz="2800" b="1" i="0">
                <a:solidFill>
                  <a:schemeClr val="accent2"/>
                </a:solidFill>
                <a:latin typeface="黑体" panose="02010609060101010101" pitchFamily="2" charset="-122"/>
                <a:ea typeface="黑体" panose="02010609060101010101" pitchFamily="2" charset="-122"/>
                <a:sym typeface="宋体" panose="02010600030101010101" pitchFamily="2" charset="-122"/>
              </a:rPr>
              <a:t>音乐的情绪、情感</a:t>
            </a:r>
            <a:endParaRPr lang="zh-CN" altLang="en-US" sz="2800" b="1" i="0">
              <a:solidFill>
                <a:schemeClr val="accent2"/>
              </a:solidFill>
              <a:latin typeface="黑体" panose="02010609060101010101" pitchFamily="2" charset="-122"/>
              <a:ea typeface="黑体" panose="02010609060101010101" pitchFamily="2" charset="-122"/>
              <a:sym typeface="宋体" panose="02010600030101010101" pitchFamily="2" charset="-122"/>
            </a:endParaRPr>
          </a:p>
        </p:txBody>
      </p:sp>
      <p:sp>
        <p:nvSpPr>
          <p:cNvPr id="3" name="流程图: 可选过程 2"/>
          <p:cNvSpPr/>
          <p:nvPr/>
        </p:nvSpPr>
        <p:spPr>
          <a:xfrm>
            <a:off x="1111250" y="4938713"/>
            <a:ext cx="7277100" cy="1154113"/>
          </a:xfrm>
          <a:prstGeom prst="flowChartAlternateProcess">
            <a:avLst/>
          </a:prstGeom>
          <a:solidFill>
            <a:srgbClr val="D3C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i="0">
                <a:solidFill>
                  <a:srgbClr val="FF6699"/>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cs typeface="华文琥珀" panose="02010800040101010101" pitchFamily="2" charset="-122"/>
                <a:sym typeface="+mn-ea"/>
              </a:rPr>
              <a:t>情绪反应</a:t>
            </a:r>
            <a:r>
              <a:rPr lang="en-US" altLang="zh-CN" sz="2400" b="1" i="0">
                <a:solidFill>
                  <a:schemeClr val="accent4"/>
                </a:solidFill>
                <a:latin typeface="华文琥珀" panose="02010800040101010101" pitchFamily="2" charset="-122"/>
                <a:ea typeface="华文琥珀" panose="02010800040101010101" pitchFamily="2" charset="-122"/>
                <a:cs typeface="华文琥珀" panose="02010800040101010101" pitchFamily="2" charset="-122"/>
                <a:sym typeface="+mn-ea"/>
              </a:rPr>
              <a:t>——</a:t>
            </a:r>
            <a:r>
              <a:rPr lang="zh-CN" altLang="en-US" sz="2400" b="1" i="0">
                <a:solidFill>
                  <a:srgbClr val="FF0066"/>
                </a:solidFill>
                <a:latin typeface="华文琥珀" panose="02010800040101010101" pitchFamily="2" charset="-122"/>
                <a:ea typeface="华文琥珀" panose="02010800040101010101" pitchFamily="2" charset="-122"/>
                <a:cs typeface="华文琥珀" panose="02010800040101010101" pitchFamily="2" charset="-122"/>
                <a:sym typeface="+mn-ea"/>
              </a:rPr>
              <a:t>情态触动</a:t>
            </a:r>
            <a:r>
              <a:rPr lang="en-US" altLang="zh-CN" sz="2400" b="1" i="0">
                <a:solidFill>
                  <a:schemeClr val="accent4"/>
                </a:solidFill>
                <a:latin typeface="华文琥珀" panose="02010800040101010101" pitchFamily="2" charset="-122"/>
                <a:ea typeface="华文琥珀" panose="02010800040101010101" pitchFamily="2" charset="-122"/>
                <a:cs typeface="华文琥珀" panose="02010800040101010101" pitchFamily="2" charset="-122"/>
                <a:sym typeface="+mn-ea"/>
              </a:rPr>
              <a:t>——</a:t>
            </a:r>
            <a:r>
              <a:rPr lang="zh-CN" altLang="en-US" sz="2400" b="1" i="0">
                <a:solidFill>
                  <a:srgbClr val="FF0000"/>
                </a:solidFill>
                <a:latin typeface="华文琥珀" panose="02010800040101010101" pitchFamily="2" charset="-122"/>
                <a:ea typeface="华文琥珀" panose="02010800040101010101" pitchFamily="2" charset="-122"/>
                <a:cs typeface="华文琥珀" panose="02010800040101010101" pitchFamily="2" charset="-122"/>
                <a:sym typeface="+mn-ea"/>
              </a:rPr>
              <a:t>情声共鸣</a:t>
            </a:r>
            <a:r>
              <a:rPr lang="en-US" altLang="zh-CN" sz="2400" b="1" i="0">
                <a:solidFill>
                  <a:schemeClr val="accent4"/>
                </a:solidFill>
                <a:latin typeface="华文琥珀" panose="02010800040101010101" pitchFamily="2" charset="-122"/>
                <a:ea typeface="华文琥珀" panose="02010800040101010101" pitchFamily="2" charset="-122"/>
                <a:cs typeface="华文琥珀" panose="02010800040101010101" pitchFamily="2" charset="-122"/>
                <a:sym typeface="+mn-ea"/>
              </a:rPr>
              <a:t>——</a:t>
            </a:r>
            <a:r>
              <a:rPr lang="zh-CN" altLang="en-US" sz="2400" b="1" i="0">
                <a:solidFill>
                  <a:srgbClr val="C00000"/>
                </a:solidFill>
                <a:latin typeface="华文琥珀" panose="02010800040101010101" pitchFamily="2" charset="-122"/>
                <a:ea typeface="华文琥珀" panose="02010800040101010101" pitchFamily="2" charset="-122"/>
                <a:cs typeface="华文琥珀" panose="02010800040101010101" pitchFamily="2" charset="-122"/>
                <a:sym typeface="+mn-ea"/>
              </a:rPr>
              <a:t>情感升华</a:t>
            </a:r>
            <a:endParaRPr lang="zh-CN" altLang="en-US" sz="2400" strike="noStrike" noProof="1">
              <a:latin typeface="华文琥珀" panose="02010800040101010101" pitchFamily="2" charset="-122"/>
              <a:ea typeface="华文琥珀" panose="02010800040101010101" pitchFamily="2" charset="-122"/>
              <a:cs typeface="华文琥珀" panose="02010800040101010101" pitchFamily="2" charset="-122"/>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文本占位符 507906"/>
          <p:cNvSpPr>
            <a:spLocks noGrp="1"/>
          </p:cNvSpPr>
          <p:nvPr>
            <p:ph idx="1"/>
          </p:nvPr>
        </p:nvSpPr>
        <p:spPr>
          <a:xfrm>
            <a:off x="481330" y="1768475"/>
            <a:ext cx="8181975" cy="4267200"/>
          </a:xfrm>
        </p:spPr>
        <p:txBody>
          <a:bodyPr/>
          <a:lstStyle/>
          <a:p>
            <a:pPr fontAlgn="base">
              <a:buNone/>
            </a:pPr>
            <a:r>
              <a:rPr lang="en-US" altLang="zh-CN" sz="1700" b="1" strike="noStrike" noProof="1">
                <a:solidFill>
                  <a:srgbClr val="660066"/>
                </a:solidFill>
                <a:latin typeface="楷体_GB2312" pitchFamily="49" charset="-122"/>
                <a:ea typeface="楷体_GB2312" pitchFamily="49" charset="-122"/>
              </a:rPr>
              <a:t>       </a:t>
            </a:r>
            <a:r>
              <a:rPr lang="zh-CN" altLang="en-US" sz="2400" b="1" strike="noStrike" noProof="1">
                <a:solidFill>
                  <a:schemeClr val="accent2"/>
                </a:solidFill>
                <a:effectLst>
                  <a:outerShdw blurRad="38100" dist="38100" dir="2700000">
                    <a:srgbClr val="000000"/>
                  </a:outerShdw>
                </a:effectLst>
                <a:latin typeface="华文新魏" panose="02010800040101010101" pitchFamily="2" charset="-122"/>
                <a:ea typeface="华文新魏" panose="02010800040101010101" pitchFamily="2" charset="-122"/>
              </a:rPr>
              <a:t>亲情、友情、乡情、恋情</a:t>
            </a:r>
            <a:r>
              <a:rPr lang="zh-CN" altLang="en-US" sz="2400" b="1" strike="noStrike" noProof="1">
                <a:solidFill>
                  <a:srgbClr val="0000FF"/>
                </a:solidFill>
                <a:effectLst>
                  <a:outerShdw blurRad="38100" dist="38100" dir="2700000">
                    <a:srgbClr val="000000"/>
                  </a:outerShdw>
                </a:effectLst>
                <a:latin typeface="华文新魏" panose="02010800040101010101" pitchFamily="2" charset="-122"/>
                <a:ea typeface="华文新魏" panose="02010800040101010101" pitchFamily="2" charset="-122"/>
              </a:rPr>
              <a:t>都是音乐擅长表达的情感。</a:t>
            </a:r>
            <a:r>
              <a:rPr lang="zh-CN" altLang="en-US" sz="2800" b="1" strike="noStrike" noProof="1">
                <a:solidFill>
                  <a:srgbClr val="0000CC"/>
                </a:solidFill>
                <a:effectLst>
                  <a:outerShdw blurRad="38100" dist="38100" dir="2700000">
                    <a:srgbClr val="000000"/>
                  </a:outerShdw>
                </a:effectLst>
                <a:latin typeface="华文新魏" panose="02010800040101010101" pitchFamily="2" charset="-122"/>
                <a:ea typeface="华文新魏" panose="02010800040101010101" pitchFamily="2" charset="-122"/>
              </a:rPr>
              <a:t>        </a:t>
            </a:r>
            <a:r>
              <a:rPr lang="en-US" altLang="zh-CN" sz="1700" b="1" strike="noStrike" noProof="1">
                <a:solidFill>
                  <a:srgbClr val="660066"/>
                </a:solidFill>
                <a:latin typeface="楷体_GB2312" pitchFamily="49" charset="-122"/>
                <a:ea typeface="楷体_GB2312" pitchFamily="49" charset="-122"/>
                <a:sym typeface="+mn-ea"/>
              </a:rPr>
              <a:t> </a:t>
            </a:r>
            <a:r>
              <a:rPr lang="en-US" altLang="zh-CN" sz="1700" b="1" strike="noStrike" noProof="1">
                <a:solidFill>
                  <a:schemeClr val="tx1"/>
                </a:solidFill>
                <a:latin typeface="楷体_GB2312" pitchFamily="49" charset="-122"/>
                <a:ea typeface="楷体_GB2312" pitchFamily="49" charset="-122"/>
                <a:sym typeface="+mn-ea"/>
              </a:rPr>
              <a:t> </a:t>
            </a:r>
            <a:endParaRPr lang="en-US" altLang="zh-CN" sz="1700" b="1" strike="noStrike" noProof="1">
              <a:solidFill>
                <a:schemeClr val="tx1"/>
              </a:solidFill>
              <a:latin typeface="楷体_GB2312" pitchFamily="49" charset="-122"/>
              <a:ea typeface="楷体_GB2312" pitchFamily="49" charset="-122"/>
              <a:sym typeface="+mn-ea"/>
            </a:endParaRPr>
          </a:p>
          <a:p>
            <a:pPr fontAlgn="base">
              <a:buNone/>
            </a:pPr>
            <a:r>
              <a:rPr lang="en-US" altLang="zh-CN" sz="1700" b="1" strike="noStrike" noProof="1">
                <a:solidFill>
                  <a:schemeClr val="tx1"/>
                </a:solidFill>
                <a:latin typeface="楷体_GB2312" pitchFamily="49" charset="-122"/>
                <a:ea typeface="楷体_GB2312" pitchFamily="49" charset="-122"/>
                <a:sym typeface="+mn-ea"/>
              </a:rPr>
              <a:t>         </a:t>
            </a:r>
            <a:r>
              <a:rPr lang="zh-CN" altLang="en-US" sz="1700" b="1" strike="noStrike" noProof="1">
                <a:solidFill>
                  <a:schemeClr val="tx1"/>
                </a:solidFill>
                <a:latin typeface="楷体_GB2312" pitchFamily="49" charset="-122"/>
                <a:ea typeface="楷体_GB2312" pitchFamily="49" charset="-122"/>
                <a:sym typeface="+mn-ea"/>
              </a:rPr>
              <a:t>如</a:t>
            </a:r>
            <a:r>
              <a:rPr lang="zh-CN" altLang="en-US" sz="2400" b="1"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母亲教我的歌》《阳关三叠》《沃尔塔瓦河》《梁山伯与祝英台》《欢乐颂》等作品所透射出的不同情感，充分说明音乐不仅能表现和激发人类丰富而又深邃的内在情感，还能以其强大的震撼力和感染力唤醒人们的意识觉醒，使其心灵净化，精神升华，这就是音乐最本质的情感特征。</a:t>
            </a:r>
            <a:endParaRPr lang="zh-CN" altLang="en-US" sz="2400" b="1"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p>
            <a:pPr fontAlgn="base">
              <a:lnSpc>
                <a:spcPct val="90000"/>
              </a:lnSpc>
              <a:buNone/>
            </a:pPr>
            <a:endParaRPr lang="zh-CN" altLang="en-US" sz="2400" b="1"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p>
            <a:pPr fontAlgn="base">
              <a:buNone/>
            </a:pPr>
            <a:endParaRPr lang="zh-CN" altLang="en-US" sz="2400" b="1" strike="noStrike" noProof="1">
              <a:solidFill>
                <a:schemeClr val="tx1"/>
              </a:solidFill>
              <a:latin typeface="华文新魏" panose="02010800040101010101" pitchFamily="2" charset="-122"/>
              <a:ea typeface="华文新魏" panose="02010800040101010101" pitchFamily="2" charset="-122"/>
              <a:sym typeface="+mn-ea"/>
            </a:endParaRPr>
          </a:p>
          <a:p>
            <a:pPr fontAlgn="base">
              <a:buNone/>
            </a:pPr>
            <a:endParaRPr lang="zh-CN" altLang="en-US" sz="900" strike="noStrike" noProof="1">
              <a:latin typeface="华文新魏" panose="02010800040101010101" pitchFamily="2" charset="-122"/>
              <a:ea typeface="华文新魏" panose="02010800040101010101" pitchFamily="2" charset="-122"/>
            </a:endParaRPr>
          </a:p>
        </p:txBody>
      </p:sp>
      <p:sp>
        <p:nvSpPr>
          <p:cNvPr id="92162" name="文本框 507907"/>
          <p:cNvSpPr txBox="1"/>
          <p:nvPr/>
        </p:nvSpPr>
        <p:spPr>
          <a:xfrm>
            <a:off x="2627313" y="476250"/>
            <a:ext cx="3889375" cy="457200"/>
          </a:xfrm>
          <a:prstGeom prst="rect">
            <a:avLst/>
          </a:prstGeom>
          <a:noFill/>
          <a:ln w="9525">
            <a:noFill/>
          </a:ln>
        </p:spPr>
        <p:txBody>
          <a:bodyPr lIns="90000" tIns="46800" rIns="90000" bIns="46800" anchor="t">
            <a:spAutoFit/>
          </a:bodyPr>
          <a:lstStyle/>
          <a:p>
            <a:pPr marL="469900" indent="-469900">
              <a:buClr>
                <a:schemeClr val="accent2"/>
              </a:buClr>
              <a:buFont typeface="Wingdings" panose="05000000000000000000" pitchFamily="2" charset="2"/>
              <a:buNone/>
            </a:pPr>
            <a:endParaRPr lang="zh-CN" altLang="zh-CN" dirty="0">
              <a:latin typeface="仿宋_GB2312" pitchFamily="49" charset="-122"/>
              <a:ea typeface="仿宋_GB2312" pitchFamily="49" charset="-122"/>
            </a:endParaRPr>
          </a:p>
        </p:txBody>
      </p:sp>
      <p:pic>
        <p:nvPicPr>
          <p:cNvPr id="92163" name="图片 816133" descr="treble_clef"/>
          <p:cNvPicPr>
            <a:picLocks noChangeAspect="1"/>
          </p:cNvPicPr>
          <p:nvPr/>
        </p:nvPicPr>
        <p:blipFill>
          <a:blip r:embed="rId1" cstate="print"/>
          <a:stretch>
            <a:fillRect/>
          </a:stretch>
        </p:blipFill>
        <p:spPr>
          <a:xfrm>
            <a:off x="346075" y="423863"/>
            <a:ext cx="835025" cy="1916112"/>
          </a:xfrm>
          <a:prstGeom prst="rect">
            <a:avLst/>
          </a:prstGeom>
          <a:noFill/>
          <a:ln w="9525">
            <a:noFill/>
          </a:ln>
          <a:effectLst>
            <a:outerShdw dist="107763" dir="13499999" algn="ctr" rotWithShape="0">
              <a:srgbClr val="808080">
                <a:alpha val="50000"/>
              </a:srgbClr>
            </a:outerShdw>
          </a:effectLst>
        </p:spPr>
      </p:pic>
      <p:pic>
        <p:nvPicPr>
          <p:cNvPr id="92164" name="图片 1" descr="3b478c0928dc938dd1581b55.jpg"/>
          <p:cNvPicPr>
            <a:picLocks noChangeAspect="1"/>
          </p:cNvPicPr>
          <p:nvPr/>
        </p:nvPicPr>
        <p:blipFill>
          <a:blip r:embed="rId2" cstate="print"/>
          <a:stretch>
            <a:fillRect/>
          </a:stretch>
        </p:blipFill>
        <p:spPr>
          <a:xfrm>
            <a:off x="6048375" y="4751388"/>
            <a:ext cx="2516188" cy="1423987"/>
          </a:xfrm>
          <a:prstGeom prst="rect">
            <a:avLst/>
          </a:prstGeom>
          <a:noFill/>
          <a:ln w="9525">
            <a:noFill/>
          </a:ln>
        </p:spPr>
      </p:pic>
      <p:sp>
        <p:nvSpPr>
          <p:cNvPr id="3" name="文本框 2"/>
          <p:cNvSpPr txBox="1"/>
          <p:nvPr/>
        </p:nvSpPr>
        <p:spPr>
          <a:xfrm>
            <a:off x="1260475" y="933450"/>
            <a:ext cx="6285230" cy="645160"/>
          </a:xfrm>
          <a:prstGeom prst="rect">
            <a:avLst/>
          </a:prstGeom>
          <a:noFill/>
        </p:spPr>
        <p:txBody>
          <a:bodyPr wrap="square" rtlCol="0">
            <a:spAutoFit/>
          </a:bodyPr>
          <a:lstStyle/>
          <a:p>
            <a:r>
              <a:rPr lang="zh-CN" altLang="en-US" sz="3600" i="0">
                <a:ln w="22225">
                  <a:solidFill>
                    <a:schemeClr val="accent2"/>
                  </a:solidFill>
                  <a:prstDash val="solid"/>
                </a:ln>
                <a:solidFill>
                  <a:schemeClr val="accent2">
                    <a:lumMod val="40000"/>
                    <a:lumOff val="60000"/>
                  </a:schemeClr>
                </a:solidFill>
                <a:effectLst/>
                <a:latin typeface="华文琥珀" panose="02010800040101010101" pitchFamily="2" charset="-122"/>
                <a:ea typeface="华文琥珀" panose="02010800040101010101" pitchFamily="2" charset="-122"/>
              </a:rPr>
              <a:t>音乐是情感的艺术</a:t>
            </a:r>
            <a:endParaRPr lang="zh-CN" altLang="en-US" sz="3600" i="0">
              <a:ln w="22225">
                <a:solidFill>
                  <a:schemeClr val="accent2"/>
                </a:solidFill>
                <a:prstDash val="solid"/>
              </a:ln>
              <a:solidFill>
                <a:schemeClr val="accent2">
                  <a:lumMod val="40000"/>
                  <a:lumOff val="60000"/>
                </a:schemeClr>
              </a:solidFill>
              <a:effectLst/>
              <a:latin typeface="华文琥珀" panose="02010800040101010101" pitchFamily="2" charset="-122"/>
              <a:ea typeface="华文琥珀" panose="02010800040101010101" pitchFamily="2" charset="-122"/>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文本框 816131"/>
          <p:cNvSpPr txBox="1"/>
          <p:nvPr/>
        </p:nvSpPr>
        <p:spPr>
          <a:xfrm>
            <a:off x="528320" y="1863725"/>
            <a:ext cx="8286750" cy="2913747"/>
          </a:xfrm>
          <a:prstGeom prst="rect">
            <a:avLst/>
          </a:prstGeom>
          <a:noFill/>
          <a:ln w="9525">
            <a:noFill/>
          </a:ln>
        </p:spPr>
        <p:txBody>
          <a:bodyPr lIns="90000" tIns="46800" rIns="90000" bIns="46800" anchor="t">
            <a:spAutoFit/>
          </a:bodyPr>
          <a:lstStyle/>
          <a:p>
            <a:r>
              <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400" b="1" i="0" dirty="0">
                <a:solidFill>
                  <a:srgbClr val="0000FF"/>
                </a:solidFill>
                <a:latin typeface="华文新魏" panose="02010800040101010101" pitchFamily="2" charset="-122"/>
                <a:ea typeface="华文新魏" panose="02010800040101010101" pitchFamily="2" charset="-122"/>
              </a:rPr>
              <a:t>  </a:t>
            </a:r>
            <a:r>
              <a:rPr lang="zh-CN" altLang="en-US" sz="2400" b="1" i="0" dirty="0" smtClean="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一</a:t>
            </a:r>
            <a:r>
              <a:rPr lang="zh-CN" altLang="en-US" sz="2400" b="1" i="0" dirty="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是感官层面，</a:t>
            </a:r>
            <a:r>
              <a:rPr lang="zh-CN" altLang="en-US" sz="2400" b="1" i="0" dirty="0">
                <a:solidFill>
                  <a:srgbClr val="0000FF"/>
                </a:solidFill>
                <a:latin typeface="华文新魏" panose="02010800040101010101" pitchFamily="2" charset="-122"/>
                <a:ea typeface="华文新魏" panose="02010800040101010101" pitchFamily="2" charset="-122"/>
              </a:rPr>
              <a:t>即纯粹地让音乐刺激自己的各种感觉；   </a:t>
            </a:r>
            <a:endParaRPr lang="zh-CN" altLang="en-US" sz="2400" b="1" i="0" dirty="0">
              <a:solidFill>
                <a:srgbClr val="0000FF"/>
              </a:solidFill>
              <a:latin typeface="华文新魏" panose="02010800040101010101" pitchFamily="2" charset="-122"/>
              <a:ea typeface="华文新魏" panose="02010800040101010101" pitchFamily="2" charset="-122"/>
            </a:endParaRPr>
          </a:p>
          <a:p>
            <a:pPr>
              <a:lnSpc>
                <a:spcPct val="120000"/>
              </a:lnSpc>
            </a:pPr>
            <a:r>
              <a:rPr lang="zh-CN" altLang="en-US" sz="2400" b="1" i="0" dirty="0">
                <a:solidFill>
                  <a:srgbClr val="0000FF"/>
                </a:solidFill>
                <a:latin typeface="华文新魏" panose="02010800040101010101" pitchFamily="2" charset="-122"/>
                <a:ea typeface="华文新魏" panose="02010800040101010101" pitchFamily="2" charset="-122"/>
              </a:rPr>
              <a:t>      </a:t>
            </a:r>
            <a:r>
              <a:rPr lang="zh-CN" altLang="en-US" sz="2400" b="1" i="0" dirty="0" smtClean="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二</a:t>
            </a:r>
            <a:r>
              <a:rPr lang="zh-CN" altLang="en-US" sz="2400" b="1" i="0" dirty="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是表达层面，</a:t>
            </a:r>
            <a:r>
              <a:rPr lang="zh-CN" altLang="en-US" sz="2400" b="1" i="0" dirty="0">
                <a:solidFill>
                  <a:srgbClr val="0000FF"/>
                </a:solidFill>
                <a:latin typeface="华文新魏" panose="02010800040101010101" pitchFamily="2" charset="-122"/>
                <a:ea typeface="华文新魏" panose="02010800040101010101" pitchFamily="2" charset="-122"/>
              </a:rPr>
              <a:t>即揣测乐曲表达的是什么内容、什么样的情感或事件；</a:t>
            </a:r>
            <a:endParaRPr lang="zh-CN" altLang="en-US" sz="2400" b="1" i="0" dirty="0">
              <a:solidFill>
                <a:srgbClr val="0000FF"/>
              </a:solidFill>
              <a:latin typeface="华文新魏" panose="02010800040101010101" pitchFamily="2" charset="-122"/>
              <a:ea typeface="华文新魏" panose="02010800040101010101" pitchFamily="2" charset="-122"/>
            </a:endParaRPr>
          </a:p>
          <a:p>
            <a:pPr>
              <a:lnSpc>
                <a:spcPct val="120000"/>
              </a:lnSpc>
            </a:pPr>
            <a:r>
              <a:rPr lang="zh-CN" altLang="en-US" sz="2400" b="1" i="0" dirty="0">
                <a:solidFill>
                  <a:srgbClr val="0000FF"/>
                </a:solidFill>
                <a:latin typeface="华文新魏" panose="02010800040101010101" pitchFamily="2" charset="-122"/>
                <a:ea typeface="华文新魏" panose="02010800040101010101" pitchFamily="2" charset="-122"/>
              </a:rPr>
              <a:t>     </a:t>
            </a:r>
            <a:r>
              <a:rPr lang="zh-CN" altLang="en-US" sz="2400" b="1" i="0" dirty="0" smtClean="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三</a:t>
            </a:r>
            <a:r>
              <a:rPr lang="zh-CN" altLang="en-US" sz="2400" b="1" i="0" dirty="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是音乐层面，</a:t>
            </a:r>
            <a:r>
              <a:rPr lang="zh-CN" altLang="en-US" sz="2400" b="1" i="0" dirty="0">
                <a:solidFill>
                  <a:srgbClr val="0000FF"/>
                </a:solidFill>
                <a:latin typeface="华文新魏" panose="02010800040101010101" pitchFamily="2" charset="-122"/>
                <a:ea typeface="华文新魏" panose="02010800040101010101" pitchFamily="2" charset="-122"/>
              </a:rPr>
              <a:t>即在感受音乐的声音和情感的同时，进一步关注音符组合的方式，有意识地聆听乐曲的发展脉络。</a:t>
            </a:r>
            <a:endParaRPr lang="zh-CN" altLang="en-US" sz="2400" b="1" i="0" dirty="0">
              <a:solidFill>
                <a:srgbClr val="0000FF"/>
              </a:solidFill>
              <a:latin typeface="华文新魏" panose="02010800040101010101" pitchFamily="2" charset="-122"/>
              <a:ea typeface="华文新魏" panose="02010800040101010101" pitchFamily="2" charset="-122"/>
            </a:endParaRPr>
          </a:p>
          <a:p>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000" i="0" dirty="0">
                <a:solidFill>
                  <a:srgbClr val="0000FF"/>
                </a:solidFill>
                <a:latin typeface="华文新魏" panose="02010800040101010101" pitchFamily="2" charset="-122"/>
                <a:ea typeface="华文新魏" panose="02010800040101010101" pitchFamily="2" charset="-122"/>
              </a:rPr>
              <a:t> </a:t>
            </a:r>
            <a:endParaRPr lang="zh-CN" altLang="en-US" sz="2000" i="0" dirty="0">
              <a:solidFill>
                <a:srgbClr val="0000FF"/>
              </a:solidFill>
              <a:latin typeface="华文新魏" panose="02010800040101010101" pitchFamily="2" charset="-122"/>
              <a:ea typeface="华文新魏" panose="02010800040101010101" pitchFamily="2" charset="-122"/>
            </a:endParaRPr>
          </a:p>
          <a:p>
            <a:r>
              <a:rPr lang="zh-CN" altLang="en-US" sz="2000" i="0" dirty="0">
                <a:solidFill>
                  <a:srgbClr val="0000FF"/>
                </a:solidFill>
                <a:latin typeface="华文新魏" panose="02010800040101010101" pitchFamily="2" charset="-122"/>
                <a:ea typeface="华文新魏" panose="02010800040101010101" pitchFamily="2" charset="-122"/>
              </a:rPr>
              <a:t>        </a:t>
            </a:r>
            <a:endParaRPr lang="en-US" altLang="zh-CN" sz="2000" i="0" dirty="0">
              <a:solidFill>
                <a:srgbClr val="990033"/>
              </a:solidFill>
              <a:latin typeface="华文新魏" panose="02010800040101010101" pitchFamily="2" charset="-122"/>
              <a:ea typeface="华文新魏" panose="02010800040101010101" pitchFamily="2" charset="-122"/>
              <a:sym typeface="宋体" panose="02010600030101010101" pitchFamily="2" charset="-122"/>
            </a:endParaRPr>
          </a:p>
        </p:txBody>
      </p:sp>
      <p:pic>
        <p:nvPicPr>
          <p:cNvPr id="89090" name="图片 816133" descr="treble_clef"/>
          <p:cNvPicPr>
            <a:picLocks noChangeAspect="1"/>
          </p:cNvPicPr>
          <p:nvPr/>
        </p:nvPicPr>
        <p:blipFill>
          <a:blip r:embed="rId1"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89091" name="文本框 1"/>
          <p:cNvSpPr txBox="1"/>
          <p:nvPr/>
        </p:nvSpPr>
        <p:spPr>
          <a:xfrm>
            <a:off x="1230313" y="1030288"/>
            <a:ext cx="6882765" cy="521970"/>
          </a:xfrm>
          <a:prstGeom prst="rect">
            <a:avLst/>
          </a:prstGeom>
          <a:noFill/>
          <a:ln w="9525">
            <a:noFill/>
          </a:ln>
        </p:spPr>
        <p:txBody>
          <a:bodyPr wrap="none" anchor="t">
            <a:spAutoFit/>
          </a:bodyPr>
          <a:lstStyle/>
          <a:p>
            <a:pPr algn="l"/>
            <a:r>
              <a:rPr lang="en-US" altLang="en-US" sz="28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28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体验：</a:t>
            </a:r>
            <a:r>
              <a:rPr lang="zh-CN" altLang="en-US" sz="2800" b="1" i="0" dirty="0">
                <a:solidFill>
                  <a:srgbClr val="CC0066"/>
                </a:solidFill>
                <a:latin typeface="黑体" panose="02010609060101010101" pitchFamily="2" charset="-122"/>
                <a:ea typeface="黑体" panose="02010609060101010101" pitchFamily="2" charset="-122"/>
              </a:rPr>
              <a:t>音乐听赏中的3个层面（</a:t>
            </a:r>
            <a:r>
              <a:rPr lang="zh-CN" altLang="en-US" sz="2800" b="1" i="0" dirty="0">
                <a:solidFill>
                  <a:srgbClr val="CC0066"/>
                </a:solidFill>
                <a:latin typeface="华文新魏" panose="02010800040101010101" pitchFamily="2" charset="-122"/>
                <a:ea typeface="华文新魏" panose="02010800040101010101" pitchFamily="2" charset="-122"/>
                <a:sym typeface="+mn-ea"/>
              </a:rPr>
              <a:t>科普兰</a:t>
            </a:r>
            <a:r>
              <a:rPr lang="zh-CN" altLang="en-US" sz="2800" b="1" i="0" dirty="0">
                <a:solidFill>
                  <a:srgbClr val="CC0066"/>
                </a:solidFill>
                <a:latin typeface="黑体" panose="02010609060101010101" pitchFamily="2" charset="-122"/>
                <a:ea typeface="黑体" panose="02010609060101010101" pitchFamily="2" charset="-122"/>
              </a:rPr>
              <a:t>）</a:t>
            </a:r>
            <a:endParaRPr lang="zh-CN" altLang="en-US" sz="2800" b="1" i="0" dirty="0">
              <a:solidFill>
                <a:srgbClr val="990033"/>
              </a:solidFill>
              <a:latin typeface="黑体" panose="02010609060101010101" pitchFamily="2" charset="-122"/>
              <a:ea typeface="黑体" panose="02010609060101010101" pitchFamily="2" charset="-122"/>
            </a:endParaRPr>
          </a:p>
        </p:txBody>
      </p:sp>
      <p:sp>
        <p:nvSpPr>
          <p:cNvPr id="2" name="流程图: 可选过程 1"/>
          <p:cNvSpPr/>
          <p:nvPr/>
        </p:nvSpPr>
        <p:spPr>
          <a:xfrm>
            <a:off x="875030" y="4194175"/>
            <a:ext cx="7733030" cy="1972945"/>
          </a:xfrm>
          <a:prstGeom prst="flowChartAlternateProcess">
            <a:avLst/>
          </a:prstGeom>
          <a:solidFill>
            <a:srgbClr val="CCCC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i="0" dirty="0">
                <a:solidFill>
                  <a:srgbClr val="990033"/>
                </a:solidFill>
                <a:latin typeface="华文新魏" panose="02010800040101010101" pitchFamily="2" charset="-122"/>
                <a:ea typeface="华文新魏" panose="02010800040101010101" pitchFamily="2" charset="-122"/>
                <a:sym typeface="+mn-ea"/>
              </a:rPr>
              <a:t> </a:t>
            </a:r>
            <a:endParaRPr lang="zh-CN" altLang="en-US" sz="2000" b="1" i="0" dirty="0">
              <a:solidFill>
                <a:srgbClr val="990033"/>
              </a:solidFill>
              <a:latin typeface="华文新魏" panose="02010800040101010101" pitchFamily="2" charset="-122"/>
              <a:ea typeface="华文新魏" panose="02010800040101010101" pitchFamily="2" charset="-122"/>
              <a:sym typeface="+mn-ea"/>
            </a:endParaRPr>
          </a:p>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i="0" dirty="0">
                <a:solidFill>
                  <a:srgbClr val="990033"/>
                </a:solidFill>
                <a:latin typeface="华文新魏" panose="02010800040101010101" pitchFamily="2" charset="-122"/>
                <a:ea typeface="华文新魏" panose="02010800040101010101" pitchFamily="2" charset="-122"/>
                <a:sym typeface="+mn-ea"/>
              </a:rPr>
              <a:t>  科普兰强调：</a:t>
            </a:r>
            <a:r>
              <a:rPr lang="en-US" altLang="zh-CN" sz="2000" b="1" i="0">
                <a:solidFill>
                  <a:srgbClr val="990033"/>
                </a:solidFill>
                <a:latin typeface="华文新魏" panose="02010800040101010101" pitchFamily="2" charset="-122"/>
                <a:ea typeface="华文新魏" panose="02010800040101010101" pitchFamily="2" charset="-122"/>
                <a:sym typeface="宋体" panose="02010600030101010101" pitchFamily="2" charset="-122"/>
              </a:rPr>
              <a:t>必须更有意识地去听旋律、节奏以及和声，但最重要的是，他必须知道曲式的一些原则，从而可以追溯作曲家的思维线条。在音乐层面上欣赏音乐，也就是为了注意听所有这些元素。”</a:t>
            </a:r>
            <a:endParaRPr lang="en-US" altLang="zh-CN" sz="2000" b="1" i="0">
              <a:solidFill>
                <a:srgbClr val="990033"/>
              </a:solidFill>
              <a:latin typeface="华文新魏" panose="02010800040101010101" pitchFamily="2" charset="-122"/>
              <a:ea typeface="华文新魏" panose="02010800040101010101" pitchFamily="2" charset="-122"/>
              <a:sym typeface="宋体" panose="02010600030101010101" pitchFamily="2" charset="-122"/>
            </a:endParaRPr>
          </a:p>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lang="en-US" altLang="zh-CN" sz="2000" b="1" i="0">
              <a:solidFill>
                <a:srgbClr val="990033"/>
              </a:solidFill>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文本框 99"/>
          <p:cNvSpPr txBox="1"/>
          <p:nvPr/>
        </p:nvSpPr>
        <p:spPr>
          <a:xfrm>
            <a:off x="1427163" y="1800225"/>
            <a:ext cx="6757987" cy="823913"/>
          </a:xfrm>
          <a:prstGeom prst="rect">
            <a:avLst/>
          </a:prstGeom>
          <a:noFill/>
          <a:ln w="9525">
            <a:noFill/>
          </a:ln>
        </p:spPr>
        <p:txBody>
          <a:bodyPr anchor="t">
            <a:spAutoFit/>
          </a:bodyPr>
          <a:lstStyle/>
          <a:p>
            <a:pPr indent="304800"/>
            <a:r>
              <a:rPr lang="en-US" altLang="zh-CN" sz="2400" i="0">
                <a:solidFill>
                  <a:srgbClr val="0000FF"/>
                </a:solidFill>
                <a:latin typeface="华文新魏" panose="02010800040101010101" pitchFamily="2" charset="-122"/>
                <a:ea typeface="华文新魏" panose="02010800040101010101" pitchFamily="2" charset="-122"/>
              </a:rPr>
              <a:t>    </a:t>
            </a:r>
            <a:r>
              <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endPar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indent="304800"/>
            <a:endParaRPr lang="zh-CN" altLang="en-US" sz="2400" i="0" dirty="0">
              <a:solidFill>
                <a:srgbClr val="0000FF"/>
              </a:solidFill>
              <a:latin typeface="华文新魏" panose="02010800040101010101" pitchFamily="2" charset="-122"/>
              <a:ea typeface="华文新魏" panose="02010800040101010101" pitchFamily="2" charset="-122"/>
            </a:endParaRPr>
          </a:p>
        </p:txBody>
      </p:sp>
      <p:pic>
        <p:nvPicPr>
          <p:cNvPr id="65538" name="图片 816133" descr="treble_clef"/>
          <p:cNvPicPr>
            <a:picLocks noChangeAspect="1"/>
          </p:cNvPicPr>
          <p:nvPr/>
        </p:nvPicPr>
        <p:blipFill>
          <a:blip r:embed="rId1" cstate="print"/>
          <a:stretch>
            <a:fillRect/>
          </a:stretch>
        </p:blipFill>
        <p:spPr>
          <a:xfrm>
            <a:off x="463550" y="498475"/>
            <a:ext cx="835025" cy="1916113"/>
          </a:xfrm>
          <a:prstGeom prst="rect">
            <a:avLst/>
          </a:prstGeom>
          <a:noFill/>
          <a:ln w="9525">
            <a:noFill/>
          </a:ln>
          <a:effectLst>
            <a:outerShdw dist="107763" dir="13499999" algn="ctr" rotWithShape="0">
              <a:srgbClr val="808080">
                <a:alpha val="50000"/>
              </a:srgbClr>
            </a:outerShdw>
          </a:effectLst>
        </p:spPr>
      </p:pic>
      <p:sp>
        <p:nvSpPr>
          <p:cNvPr id="2" name="文本框 2"/>
          <p:cNvSpPr txBox="1"/>
          <p:nvPr/>
        </p:nvSpPr>
        <p:spPr>
          <a:xfrm>
            <a:off x="1062038" y="1938338"/>
            <a:ext cx="7231063" cy="892175"/>
          </a:xfrm>
          <a:prstGeom prst="rect">
            <a:avLst/>
          </a:prstGeom>
          <a:noFill/>
          <a:ln w="9525">
            <a:noFill/>
          </a:ln>
        </p:spPr>
        <p:txBody>
          <a:bodyPr>
            <a:spAutoFit/>
          </a:bodyPr>
          <a:lstStyle/>
          <a:p>
            <a:pPr marR="0" defTabSz="914400">
              <a:buClrTx/>
              <a:buSzTx/>
              <a:buFont typeface="Arial" panose="020B0604020202020204" pitchFamily="34" charset="0"/>
              <a:buNone/>
              <a:defRPr/>
            </a:pPr>
            <a:r>
              <a:rPr kumimoji="0" lang="en-US" altLang="zh-CN" sz="2800" b="1" i="0" kern="1200" cap="none" spc="0" normalizeH="0" baseline="0" noProof="1">
                <a:solidFill>
                  <a:schemeClr val="accent4"/>
                </a:solidFill>
                <a:latin typeface="华文新魏" panose="02010800040101010101" pitchFamily="2" charset="-122"/>
                <a:ea typeface="华文新魏" panose="02010800040101010101" pitchFamily="2" charset="-122"/>
                <a:cs typeface="+mn-cs"/>
                <a:sym typeface="宋体" panose="02010600030101010101" pitchFamily="2" charset="-122"/>
              </a:rPr>
              <a:t>           </a:t>
            </a:r>
            <a:endParaRPr kumimoji="0" lang="en-US" altLang="zh-CN" sz="2400" b="1" i="0" kern="1200" cap="none" spc="0" normalizeH="0" baseline="0" noProof="1">
              <a:solidFill>
                <a:schemeClr val="accent4"/>
              </a:solidFill>
              <a:latin typeface="华文新魏" panose="02010800040101010101" pitchFamily="2" charset="-122"/>
              <a:ea typeface="华文新魏" panose="02010800040101010101" pitchFamily="2" charset="-122"/>
              <a:cs typeface="+mn-cs"/>
              <a:sym typeface="宋体" panose="02010600030101010101" pitchFamily="2" charset="-122"/>
            </a:endParaRPr>
          </a:p>
          <a:p>
            <a:pPr marR="0" defTabSz="914400">
              <a:buClrTx/>
              <a:buSzTx/>
              <a:buFont typeface="Arial" panose="020B0604020202020204" pitchFamily="34" charset="0"/>
              <a:buNone/>
              <a:defRPr/>
            </a:pPr>
            <a:r>
              <a:rPr kumimoji="0" lang="en-US" altLang="zh-CN" sz="2400" b="1" i="0" kern="1200" cap="none" spc="0" normalizeH="0" baseline="0" noProof="1">
                <a:solidFill>
                  <a:schemeClr val="accent4"/>
                </a:solidFill>
                <a:latin typeface="华文新魏" panose="02010800040101010101" pitchFamily="2" charset="-122"/>
                <a:ea typeface="华文新魏" panose="02010800040101010101" pitchFamily="2" charset="-122"/>
                <a:cs typeface="+mn-cs"/>
                <a:sym typeface="宋体" panose="02010600030101010101" pitchFamily="2" charset="-122"/>
              </a:rPr>
              <a:t>                                                    </a:t>
            </a:r>
            <a:endParaRPr kumimoji="0" lang="zh-CN" altLang="en-US" sz="2400" b="1" i="0" kern="1200" cap="none" spc="0" normalizeH="0" baseline="0" noProof="1">
              <a:solidFill>
                <a:schemeClr val="accent4"/>
              </a:solidFill>
              <a:latin typeface="华文新魏" panose="02010800040101010101" pitchFamily="2" charset="-122"/>
              <a:ea typeface="华文新魏" panose="02010800040101010101" pitchFamily="2" charset="-122"/>
              <a:cs typeface="+mn-cs"/>
              <a:sym typeface="宋体" panose="02010600030101010101" pitchFamily="2" charset="-122"/>
            </a:endParaRPr>
          </a:p>
        </p:txBody>
      </p:sp>
      <p:sp>
        <p:nvSpPr>
          <p:cNvPr id="2050" name=" 2050"/>
          <p:cNvSpPr/>
          <p:nvPr/>
        </p:nvSpPr>
        <p:spPr bwMode="auto">
          <a:xfrm>
            <a:off x="1165225" y="1800225"/>
            <a:ext cx="7493000" cy="434181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blipFill>
            <a:blip r:embed="rId2" cstate="print"/>
          </a:blipFill>
          <a:ln>
            <a:solidFill>
              <a:schemeClr val="accent4"/>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R="0" defTabSz="914400" fontAlgn="base">
              <a:lnSpc>
                <a:spcPct val="130000"/>
              </a:lnSpc>
              <a:buClrTx/>
              <a:buSzTx/>
              <a:buFont typeface="Arial" panose="020B0604020202020204" pitchFamily="34" charset="0"/>
              <a:buNone/>
              <a:defRPr/>
            </a:pPr>
            <a:r>
              <a:rPr lang="en-US" altLang="zh-CN" sz="2400" b="1" i="0" strike="noStrike" noProof="1">
                <a:solidFill>
                  <a:schemeClr val="accent4"/>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zh-CN" sz="2400" b="1"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“音乐教学是培育学生音乐学科核心素养的中心环节。教师应</a:t>
            </a:r>
            <a:r>
              <a:rPr lang="en-US" altLang="zh-CN" sz="2000" b="1" i="0" strike="noStrike" noProof="1">
                <a:solidFill>
                  <a:srgbClr val="C00000"/>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深入理解</a:t>
            </a: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审美感知、艺术表现和文化理解三方面核心素养的内涵指向，</a:t>
            </a:r>
            <a:r>
              <a:rPr lang="en-US" altLang="zh-CN" sz="2000" b="1" i="0" strike="noStrike" noProof="1">
                <a:solidFill>
                  <a:srgbClr val="C00000"/>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准确把握</a:t>
            </a: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其在学生生活及音乐环境中的具体表现，善于在音乐教学中运用科学教育理念和</a:t>
            </a:r>
            <a:r>
              <a:rPr lang="en-US" altLang="zh-CN" sz="2000" b="1" i="0" strike="noStrike" noProof="1">
                <a:solidFill>
                  <a:srgbClr val="C00000"/>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有效教学手段</a:t>
            </a: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a:t>
            </a:r>
            <a:r>
              <a:rPr lang="en-US" altLang="zh-CN" sz="2000" b="1" i="0" strike="noStrike" noProof="1">
                <a:solidFill>
                  <a:srgbClr val="C00000"/>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有针对性</a:t>
            </a: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地培育和增强学生的音乐学科核心素养。”</a:t>
            </a:r>
            <a:endParaRPr kumimoji="0" lang="en-US" altLang="zh-CN" sz="2000" b="1" i="0" strike="noStrike" kern="1200" cap="none" spc="0" normalizeH="0" baseline="0"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endParaRPr>
          </a:p>
          <a:p>
            <a:pPr marR="0" defTabSz="914400" fontAlgn="base">
              <a:lnSpc>
                <a:spcPct val="130000"/>
              </a:lnSpc>
              <a:buClrTx/>
              <a:buSzTx/>
              <a:buFont typeface="Arial" panose="020B0604020202020204" pitchFamily="34" charset="0"/>
              <a:buNone/>
              <a:defRPr/>
            </a:pP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                                  </a:t>
            </a:r>
            <a:endPar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endParaRPr>
          </a:p>
          <a:p>
            <a:pPr marR="0" defTabSz="914400" fontAlgn="base">
              <a:lnSpc>
                <a:spcPct val="130000"/>
              </a:lnSpc>
              <a:buClrTx/>
              <a:buSzTx/>
              <a:buFont typeface="Arial" panose="020B0604020202020204" pitchFamily="34" charset="0"/>
              <a:buNone/>
              <a:defRPr/>
            </a:pP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                      </a:t>
            </a:r>
            <a:r>
              <a:rPr lang="en-US" altLang="zh-CN" sz="2000" b="1" i="0" strike="noStrike" noProof="1" smtClean="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 </a:t>
            </a: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——2017</a:t>
            </a:r>
            <a:r>
              <a:rPr lang="zh-CN" altLang="en-US"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年版高中音乐课程标准</a:t>
            </a:r>
            <a:r>
              <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rPr>
              <a:t> </a:t>
            </a:r>
            <a:endParaRPr lang="en-US" altLang="zh-CN" sz="2000" b="1" i="0" strike="noStrike" noProof="1">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mn-cs"/>
              <a:sym typeface="宋体" panose="02010600030101010101" pitchFamily="2" charset="-122"/>
            </a:endParaRPr>
          </a:p>
        </p:txBody>
      </p:sp>
      <p:pic>
        <p:nvPicPr>
          <p:cNvPr id="65541" name="图片 815106" descr="musicalinstrument12[1]"/>
          <p:cNvPicPr>
            <a:picLocks noChangeAspect="1"/>
          </p:cNvPicPr>
          <p:nvPr/>
        </p:nvPicPr>
        <p:blipFill>
          <a:blip r:embed="rId3" cstate="print"/>
          <a:stretch>
            <a:fillRect/>
          </a:stretch>
        </p:blipFill>
        <p:spPr>
          <a:xfrm>
            <a:off x="7280275" y="969963"/>
            <a:ext cx="1482725" cy="604837"/>
          </a:xfrm>
          <a:prstGeom prst="rect">
            <a:avLst/>
          </a:prstGeom>
          <a:noFill/>
          <a:ln w="9525">
            <a:noFill/>
          </a:ln>
        </p:spPr>
      </p:pic>
      <p:sp>
        <p:nvSpPr>
          <p:cNvPr id="3" name="文本框 2"/>
          <p:cNvSpPr txBox="1"/>
          <p:nvPr/>
        </p:nvSpPr>
        <p:spPr>
          <a:xfrm>
            <a:off x="1298575" y="880110"/>
            <a:ext cx="5424170" cy="645160"/>
          </a:xfrm>
          <a:prstGeom prst="rect">
            <a:avLst/>
          </a:prstGeom>
          <a:noFill/>
        </p:spPr>
        <p:txBody>
          <a:bodyPr wrap="square" rtlCol="0">
            <a:spAutoFit/>
          </a:bodyPr>
          <a:lstStyle/>
          <a:p>
            <a:r>
              <a:rPr lang="zh-CN" altLang="en-US" sz="3600" i="0">
                <a:ln w="22225">
                  <a:solidFill>
                    <a:schemeClr val="accent2"/>
                  </a:solidFill>
                  <a:prstDash val="solid"/>
                </a:ln>
                <a:solidFill>
                  <a:schemeClr val="accent2">
                    <a:lumMod val="40000"/>
                    <a:lumOff val="60000"/>
                  </a:schemeClr>
                </a:solidFill>
                <a:effectLst/>
                <a:latin typeface="华文琥珀" panose="02010800040101010101" pitchFamily="2" charset="-122"/>
                <a:ea typeface="华文琥珀" panose="02010800040101010101" pitchFamily="2" charset="-122"/>
              </a:rPr>
              <a:t>课标的教学建议：</a:t>
            </a:r>
            <a:endParaRPr lang="zh-CN" altLang="en-US" sz="3600" i="0">
              <a:ln w="22225">
                <a:solidFill>
                  <a:schemeClr val="accent2"/>
                </a:solidFill>
                <a:prstDash val="solid"/>
              </a:ln>
              <a:solidFill>
                <a:schemeClr val="accent2">
                  <a:lumMod val="40000"/>
                  <a:lumOff val="60000"/>
                </a:schemeClr>
              </a:solidFill>
              <a:effectLst/>
              <a:latin typeface="华文琥珀" panose="02010800040101010101" pitchFamily="2" charset="-122"/>
              <a:ea typeface="华文琥珀" panose="0201080004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矩形 816129"/>
          <p:cNvSpPr/>
          <p:nvPr/>
        </p:nvSpPr>
        <p:spPr>
          <a:xfrm>
            <a:off x="179388" y="1844675"/>
            <a:ext cx="8964612" cy="2592388"/>
          </a:xfrm>
          <a:prstGeom prst="rect">
            <a:avLst/>
          </a:prstGeom>
          <a:noFill/>
          <a:ln w="9525">
            <a:noFill/>
          </a:ln>
          <a:effectLst>
            <a:outerShdw dist="28398" dir="3806096" algn="ctr" rotWithShape="0">
              <a:srgbClr val="000000"/>
            </a:outerShdw>
          </a:effectLst>
        </p:spPr>
        <p:txBody>
          <a:bodyPr anchor="t"/>
          <a:lstStyle/>
          <a:p>
            <a:pPr marL="469900" indent="-469900" algn="ctr">
              <a:lnSpc>
                <a:spcPct val="90000"/>
              </a:lnSpc>
              <a:spcBef>
                <a:spcPct val="20000"/>
              </a:spcBef>
              <a:buClr>
                <a:schemeClr val="accent2"/>
              </a:buClr>
              <a:buFont typeface="Wingdings" panose="05000000000000000000" pitchFamily="2" charset="2"/>
              <a:buNone/>
            </a:pPr>
            <a:endParaRPr lang="zh-CN" altLang="en-US" sz="5500" b="1" i="0" dirty="0">
              <a:solidFill>
                <a:srgbClr val="FF0000"/>
              </a:solidFill>
              <a:latin typeface="黑体" panose="02010609060101010101" pitchFamily="2" charset="-122"/>
              <a:ea typeface="黑体" panose="02010609060101010101" pitchFamily="2" charset="-122"/>
            </a:endParaRPr>
          </a:p>
        </p:txBody>
      </p:sp>
      <p:sp>
        <p:nvSpPr>
          <p:cNvPr id="90115" name="文本框 816131"/>
          <p:cNvSpPr txBox="1"/>
          <p:nvPr/>
        </p:nvSpPr>
        <p:spPr>
          <a:xfrm>
            <a:off x="995363" y="1844675"/>
            <a:ext cx="7677150" cy="3194050"/>
          </a:xfrm>
          <a:prstGeom prst="rect">
            <a:avLst/>
          </a:prstGeom>
          <a:noFill/>
          <a:ln w="9525">
            <a:noFill/>
          </a:ln>
        </p:spPr>
        <p:txBody>
          <a:bodyPr wrap="square" lIns="90000" tIns="46800" rIns="90000" bIns="46800" anchor="t">
            <a:spAutoFit/>
          </a:bodyPr>
          <a:lstStyle/>
          <a:p>
            <a:pPr>
              <a:lnSpc>
                <a:spcPct val="120000"/>
              </a:lnSpc>
            </a:pPr>
            <a:r>
              <a:rPr lang="zh-CN" altLang="en-US" sz="2400" i="0" dirty="0">
                <a:solidFill>
                  <a:schemeClr val="accent2"/>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注意</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两个层</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面的体验和感知：</a:t>
            </a:r>
            <a:endPar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20000"/>
              </a:lnSpc>
            </a:pP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400" b="1" i="0" err="1">
                <a:solidFill>
                  <a:srgbClr val="FF0000"/>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400" b="1" i="0" err="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宋体" panose="02010600030101010101" pitchFamily="2" charset="-122"/>
              </a:rPr>
              <a:t> 聆听层面</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的感知是音响态势</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所引起的情绪</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指向</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endPar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20000"/>
              </a:lnSpc>
            </a:pP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en-US" altLang="zh-CN" sz="2400" b="1" i="0" err="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宋体" panose="02010600030101010101" pitchFamily="2" charset="-122"/>
              </a:rPr>
              <a:t>情感层</a:t>
            </a:r>
            <a:r>
              <a:rPr lang="zh-CN" altLang="en-US" sz="2400" b="1" i="0" err="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宋体" panose="02010600030101010101" pitchFamily="2" charset="-122"/>
              </a:rPr>
              <a:t>面</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的</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感知</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则是情绪</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体验</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所</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触动的情感</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共鸣。</a:t>
            </a:r>
            <a:endPar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20000"/>
              </a:lnSpc>
            </a:pP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       重点发掘、分析和把握</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音乐作品的主题思想</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情感意念，</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并结合</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学生自身对音乐</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情绪</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的</a:t>
            </a:r>
            <a:r>
              <a:rPr lang="en-US" altLang="zh-CN"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反应</a:t>
            </a:r>
            <a:r>
              <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rPr>
              <a:t>，对音乐情感的共鸣，使之逐步升华为个体对音乐现象的态度体验及意念渗透。</a:t>
            </a:r>
            <a:endParaRPr lang="zh-CN" altLang="en-US" sz="2400" b="1" i="0" err="1">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pic>
        <p:nvPicPr>
          <p:cNvPr id="90116" name="图片 816133" descr="treble_clef"/>
          <p:cNvPicPr>
            <a:picLocks noChangeAspect="1"/>
          </p:cNvPicPr>
          <p:nvPr/>
        </p:nvPicPr>
        <p:blipFill>
          <a:blip r:embed="rId1"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90117" name="文本框 1"/>
          <p:cNvSpPr txBox="1"/>
          <p:nvPr/>
        </p:nvSpPr>
        <p:spPr>
          <a:xfrm>
            <a:off x="1176338" y="1014413"/>
            <a:ext cx="6972300" cy="952500"/>
          </a:xfrm>
          <a:prstGeom prst="rect">
            <a:avLst/>
          </a:prstGeom>
          <a:noFill/>
          <a:ln w="9525">
            <a:noFill/>
          </a:ln>
        </p:spPr>
        <p:txBody>
          <a:bodyPr wrap="square" anchor="t">
            <a:spAutoFit/>
          </a:bodyPr>
          <a:lstStyle/>
          <a:p>
            <a:r>
              <a:rPr lang="en-US" altLang="en-US" sz="24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24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感知面：</a:t>
            </a:r>
            <a:r>
              <a:rPr lang="en-US" altLang="zh-CN" sz="2800" b="1" i="0" err="1">
                <a:solidFill>
                  <a:srgbClr val="C00000"/>
                </a:solidFill>
                <a:latin typeface="华文新魏" panose="02010800040101010101" pitchFamily="2" charset="-122"/>
                <a:ea typeface="华文新魏" panose="02010800040101010101" pitchFamily="2" charset="-122"/>
                <a:sym typeface="宋体" panose="02010600030101010101" pitchFamily="2" charset="-122"/>
              </a:rPr>
              <a:t>作品思想，与音乐</a:t>
            </a:r>
            <a:r>
              <a:rPr lang="zh-CN" altLang="en-US" sz="2800" b="1" i="0" err="1">
                <a:solidFill>
                  <a:srgbClr val="C00000"/>
                </a:solidFill>
                <a:latin typeface="华文新魏" panose="02010800040101010101" pitchFamily="2" charset="-122"/>
                <a:ea typeface="华文新魏" panose="02010800040101010101" pitchFamily="2" charset="-122"/>
                <a:sym typeface="宋体" panose="02010600030101010101" pitchFamily="2" charset="-122"/>
              </a:rPr>
              <a:t>同情</a:t>
            </a:r>
            <a:r>
              <a:rPr lang="en-US" altLang="zh-CN" sz="2800" b="1" i="0" err="1">
                <a:solidFill>
                  <a:srgbClr val="C00000"/>
                </a:solidFill>
                <a:latin typeface="华文新魏" panose="02010800040101010101" pitchFamily="2" charset="-122"/>
                <a:ea typeface="华文新魏" panose="02010800040101010101" pitchFamily="2" charset="-122"/>
                <a:sym typeface="宋体" panose="02010600030101010101" pitchFamily="2" charset="-122"/>
              </a:rPr>
              <a:t>共鸣</a:t>
            </a:r>
            <a:endParaRPr lang="en-US" altLang="zh-CN" sz="2800" b="1" i="0">
              <a:solidFill>
                <a:srgbClr val="C00000"/>
              </a:solidFill>
              <a:latin typeface="华文新魏" panose="02010800040101010101" pitchFamily="2" charset="-122"/>
              <a:ea typeface="华文新魏" panose="02010800040101010101" pitchFamily="2" charset="-122"/>
              <a:sym typeface="宋体" panose="02010600030101010101" pitchFamily="2" charset="-122"/>
            </a:endParaRPr>
          </a:p>
          <a:p>
            <a:endParaRPr lang="zh-CN" altLang="en-US" sz="2800" b="1" i="0">
              <a:solidFill>
                <a:schemeClr val="accent2"/>
              </a:solidFill>
              <a:latin typeface="Times New Roman" panose="02020603050405020304" pitchFamily="18" charset="0"/>
              <a:ea typeface="宋体" panose="02010600030101010101" pitchFamily="2" charset="-122"/>
              <a:sym typeface="宋体" panose="02010600030101010101" pitchFamily="2" charset="-122"/>
            </a:endParaRPr>
          </a:p>
        </p:txBody>
      </p:sp>
      <p:pic>
        <p:nvPicPr>
          <p:cNvPr id="2052" name="图片 3" descr="1822591.jpg"/>
          <p:cNvPicPr>
            <a:picLocks noChangeAspect="1"/>
          </p:cNvPicPr>
          <p:nvPr/>
        </p:nvPicPr>
        <p:blipFill>
          <a:blip r:embed="rId2" cstate="print"/>
          <a:stretch>
            <a:fillRect/>
          </a:stretch>
        </p:blipFill>
        <p:spPr>
          <a:xfrm>
            <a:off x="5330825" y="4986655"/>
            <a:ext cx="2994660" cy="1132840"/>
          </a:xfrm>
          <a:prstGeom prst="rect">
            <a:avLst/>
          </a:prstGeom>
          <a:noFill/>
          <a:ln w="9525">
            <a:noFill/>
          </a:ln>
        </p:spPr>
      </p:pic>
      <p:sp>
        <p:nvSpPr>
          <p:cNvPr id="3" name="文本框 2"/>
          <p:cNvSpPr txBox="1"/>
          <p:nvPr/>
        </p:nvSpPr>
        <p:spPr>
          <a:xfrm>
            <a:off x="5643880" y="5107940"/>
            <a:ext cx="1409065" cy="337185"/>
          </a:xfrm>
          <a:prstGeom prst="rect">
            <a:avLst/>
          </a:prstGeom>
          <a:noFill/>
        </p:spPr>
        <p:txBody>
          <a:bodyPr wrap="square" rtlCol="0">
            <a:spAutoFit/>
          </a:bodyPr>
          <a:lstStyle/>
          <a:p>
            <a:r>
              <a:rPr lang="zh-CN" altLang="en-US" sz="1600" b="1" i="0">
                <a:solidFill>
                  <a:schemeClr val="accent6">
                    <a:lumMod val="50000"/>
                  </a:schemeClr>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情感之声</a:t>
            </a:r>
            <a:endParaRPr lang="zh-CN" altLang="en-US" sz="1600" b="1" i="0">
              <a:solidFill>
                <a:schemeClr val="accent6">
                  <a:lumMod val="50000"/>
                </a:schemeClr>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图片 -2147482623" descr="无标题-真彩-02"/>
          <p:cNvPicPr>
            <a:picLocks noChangeAspect="1"/>
          </p:cNvPicPr>
          <p:nvPr/>
        </p:nvPicPr>
        <p:blipFill>
          <a:blip r:embed="rId1" cstate="print"/>
          <a:stretch>
            <a:fillRect/>
          </a:stretch>
        </p:blipFill>
        <p:spPr>
          <a:xfrm>
            <a:off x="1495425" y="1831975"/>
            <a:ext cx="6734175" cy="2665413"/>
          </a:xfrm>
          <a:prstGeom prst="rect">
            <a:avLst/>
          </a:prstGeom>
          <a:noFill/>
          <a:ln w="9525">
            <a:noFill/>
          </a:ln>
        </p:spPr>
      </p:pic>
      <p:sp>
        <p:nvSpPr>
          <p:cNvPr id="82946" name="文本框 99"/>
          <p:cNvSpPr txBox="1"/>
          <p:nvPr/>
        </p:nvSpPr>
        <p:spPr>
          <a:xfrm>
            <a:off x="501650" y="1023938"/>
            <a:ext cx="7727950" cy="584200"/>
          </a:xfrm>
          <a:prstGeom prst="rect">
            <a:avLst/>
          </a:prstGeom>
          <a:noFill/>
          <a:ln w="9525">
            <a:noFill/>
          </a:ln>
        </p:spPr>
        <p:txBody>
          <a:bodyPr anchor="t">
            <a:spAutoFit/>
          </a:bodyPr>
          <a:lstStyle/>
          <a:p>
            <a:pPr indent="304800"/>
            <a:r>
              <a:rPr lang="zh-CN" altLang="en-US" sz="3200" b="1" i="0" dirty="0">
                <a:solidFill>
                  <a:srgbClr val="C00000"/>
                </a:solidFill>
                <a:latin typeface="黑体" panose="02010609060101010101" pitchFamily="2" charset="-122"/>
                <a:ea typeface="黑体" panose="02010609060101010101" pitchFamily="2" charset="-122"/>
              </a:rPr>
              <a:t>比如：</a:t>
            </a:r>
            <a:r>
              <a:rPr lang="en-US" altLang="zh-CN" sz="3200" b="1" i="0">
                <a:solidFill>
                  <a:srgbClr val="C00000"/>
                </a:solidFill>
                <a:latin typeface="黑体" panose="02010609060101010101" pitchFamily="2" charset="-122"/>
                <a:ea typeface="黑体" panose="02010609060101010101" pitchFamily="2" charset="-122"/>
              </a:rPr>
              <a:t>《</a:t>
            </a:r>
            <a:r>
              <a:rPr lang="zh-CN" altLang="en-US" sz="3200" b="1" i="0" dirty="0">
                <a:solidFill>
                  <a:srgbClr val="C00000"/>
                </a:solidFill>
                <a:latin typeface="黑体" panose="02010609060101010101" pitchFamily="2" charset="-122"/>
                <a:ea typeface="黑体" panose="02010609060101010101" pitchFamily="2" charset="-122"/>
              </a:rPr>
              <a:t>悲怆</a:t>
            </a:r>
            <a:r>
              <a:rPr lang="en-US" altLang="zh-CN" sz="3200" b="1" i="0">
                <a:solidFill>
                  <a:srgbClr val="C00000"/>
                </a:solidFill>
                <a:latin typeface="黑体" panose="02010609060101010101" pitchFamily="2" charset="-122"/>
                <a:ea typeface="黑体" panose="02010609060101010101" pitchFamily="2" charset="-122"/>
              </a:rPr>
              <a:t>》</a:t>
            </a:r>
            <a:r>
              <a:rPr lang="zh-CN" altLang="en-US" sz="3200" b="1" i="0" dirty="0">
                <a:solidFill>
                  <a:srgbClr val="C00000"/>
                </a:solidFill>
                <a:latin typeface="黑体" panose="02010609060101010101" pitchFamily="2" charset="-122"/>
                <a:ea typeface="黑体" panose="02010609060101010101" pitchFamily="2" charset="-122"/>
              </a:rPr>
              <a:t>中的旋律片段：</a:t>
            </a:r>
            <a:endParaRPr lang="zh-CN" altLang="en-US" sz="3200" b="1" i="0" dirty="0">
              <a:solidFill>
                <a:srgbClr val="C00000"/>
              </a:solidFill>
              <a:latin typeface="黑体" panose="02010609060101010101" pitchFamily="2" charset="-122"/>
              <a:ea typeface="黑体" panose="02010609060101010101" pitchFamily="2" charset="-122"/>
            </a:endParaRPr>
          </a:p>
        </p:txBody>
      </p:sp>
      <p:sp>
        <p:nvSpPr>
          <p:cNvPr id="82947" name="文本框 1"/>
          <p:cNvSpPr txBox="1"/>
          <p:nvPr/>
        </p:nvSpPr>
        <p:spPr>
          <a:xfrm>
            <a:off x="1042670" y="4632325"/>
            <a:ext cx="7326630" cy="1322070"/>
          </a:xfrm>
          <a:prstGeom prst="rect">
            <a:avLst/>
          </a:prstGeom>
          <a:noFill/>
          <a:ln w="9525">
            <a:noFill/>
          </a:ln>
        </p:spPr>
        <p:txBody>
          <a:bodyPr wrap="square" anchor="t">
            <a:spAutoFit/>
          </a:bodyPr>
          <a:lstStyle/>
          <a:p>
            <a:r>
              <a:rPr lang="zh-CN" altLang="en-US" sz="2000" i="0" dirty="0">
                <a:solidFill>
                  <a:srgbClr val="0000FF"/>
                </a:solidFill>
                <a:latin typeface="华文新魏" panose="02010800040101010101" pitchFamily="2" charset="-122"/>
                <a:ea typeface="华文新魏" panose="02010800040101010101" pitchFamily="2" charset="-122"/>
              </a:rPr>
              <a:t>该段旋律被誉为交响乐史上最为著名的旋律之一。其旋律线的起伏直接对应着情感线的波动，表明音乐可以在更高和更深的层面上表达对生命的思考和追求。正如作曲家柴可夫斯基本人所说“把整个心灵都放进这部交响曲了</a:t>
            </a:r>
            <a:r>
              <a:rPr lang="en-US" altLang="zh-CN" sz="2000" i="0">
                <a:solidFill>
                  <a:srgbClr val="0000FF"/>
                </a:solidFill>
                <a:latin typeface="华文新魏" panose="02010800040101010101" pitchFamily="2" charset="-122"/>
                <a:ea typeface="华文新魏" panose="02010800040101010101" pitchFamily="2" charset="-122"/>
              </a:rPr>
              <a:t>……”</a:t>
            </a:r>
            <a:endParaRPr lang="en-US" altLang="zh-CN" sz="2000" i="0">
              <a:solidFill>
                <a:srgbClr val="0000FF"/>
              </a:solidFill>
              <a:latin typeface="华文新魏" panose="02010800040101010101" pitchFamily="2" charset="-122"/>
              <a:ea typeface="华文新魏" panose="02010800040101010101" pitchFamily="2" charset="-122"/>
            </a:endParaRPr>
          </a:p>
        </p:txBody>
      </p:sp>
      <p:pic>
        <p:nvPicPr>
          <p:cNvPr id="82948" name="图片 751628" descr="柴科夫斯基"/>
          <p:cNvPicPr>
            <a:picLocks noChangeAspect="1"/>
          </p:cNvPicPr>
          <p:nvPr/>
        </p:nvPicPr>
        <p:blipFill>
          <a:blip r:embed="rId2" cstate="print"/>
          <a:stretch>
            <a:fillRect/>
          </a:stretch>
        </p:blipFill>
        <p:spPr>
          <a:xfrm>
            <a:off x="7489825" y="390525"/>
            <a:ext cx="1265238" cy="1441450"/>
          </a:xfrm>
          <a:prstGeom prst="rect">
            <a:avLst/>
          </a:prstGeom>
          <a:noFill/>
          <a:ln w="9525">
            <a:noFill/>
          </a:ln>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图片 816133" descr="treble_clef"/>
          <p:cNvPicPr>
            <a:picLocks noChangeAspect="1"/>
          </p:cNvPicPr>
          <p:nvPr/>
        </p:nvPicPr>
        <p:blipFill>
          <a:blip r:embed="rId1"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93186" name="文本框 99"/>
          <p:cNvSpPr txBox="1"/>
          <p:nvPr/>
        </p:nvSpPr>
        <p:spPr>
          <a:xfrm>
            <a:off x="815975" y="1876425"/>
            <a:ext cx="7794625" cy="2984500"/>
          </a:xfrm>
          <a:prstGeom prst="rect">
            <a:avLst/>
          </a:prstGeom>
          <a:noFill/>
          <a:ln w="9525">
            <a:noFill/>
          </a:ln>
        </p:spPr>
        <p:txBody>
          <a:bodyPr wrap="square" anchor="t">
            <a:spAutoFit/>
          </a:bodyPr>
          <a:lstStyle/>
          <a:p>
            <a:pPr indent="304800"/>
            <a:r>
              <a:rPr lang="en-US" altLang="zh-CN" sz="2000" i="0">
                <a:solidFill>
                  <a:srgbClr val="0000FF"/>
                </a:solidFill>
                <a:latin typeface="华文新魏" panose="02010800040101010101" pitchFamily="2" charset="-122"/>
                <a:ea typeface="华文新魏" panose="02010800040101010101" pitchFamily="2" charset="-122"/>
              </a:rPr>
              <a:t>    </a:t>
            </a:r>
            <a:r>
              <a:rPr lang="zh-CN" altLang="en-US" sz="2400" i="0">
                <a:solidFill>
                  <a:srgbClr val="0000FF"/>
                </a:solidFill>
                <a:latin typeface="华文新魏" panose="02010800040101010101" pitchFamily="2" charset="-122"/>
                <a:ea typeface="华文新魏" panose="02010800040101010101" pitchFamily="2" charset="-122"/>
              </a:rPr>
              <a:t>音乐所发出的音响是非语义性的，所传达的情感信息只是一种总体的情绪导向或意味性所指。音乐“不能具体地揭示这些感情所赖以产生的那些依据。”所以，千万不要人为地去对音乐作品进行解说。因为同一种情绪的表达，不同的音乐家所理解和表现的深度与广度都会有所不同，而不同的聆听者也会产生不同层面、不同程度的心灵体验和情感共鸣。</a:t>
            </a:r>
            <a:endParaRPr lang="zh-CN" altLang="en-US" sz="2400" i="0">
              <a:solidFill>
                <a:srgbClr val="0000FF"/>
              </a:solidFill>
              <a:latin typeface="华文新魏" panose="02010800040101010101" pitchFamily="2" charset="-122"/>
              <a:ea typeface="华文新魏" panose="02010800040101010101" pitchFamily="2" charset="-122"/>
            </a:endParaRPr>
          </a:p>
          <a:p>
            <a:pPr indent="304800"/>
            <a:r>
              <a:rPr lang="zh-CN" altLang="en-US" sz="2000" i="0">
                <a:solidFill>
                  <a:srgbClr val="0000FF"/>
                </a:solidFill>
                <a:latin typeface="华文新魏" panose="02010800040101010101" pitchFamily="2" charset="-122"/>
                <a:ea typeface="华文新魏" panose="02010800040101010101" pitchFamily="2" charset="-122"/>
              </a:rPr>
              <a:t> </a:t>
            </a:r>
            <a:endParaRPr lang="zh-CN" altLang="en-US" sz="2000" i="0">
              <a:solidFill>
                <a:srgbClr val="0000FF"/>
              </a:solidFill>
              <a:latin typeface="华文新魏" panose="02010800040101010101" pitchFamily="2" charset="-122"/>
              <a:ea typeface="华文新魏" panose="02010800040101010101" pitchFamily="2" charset="-122"/>
            </a:endParaRPr>
          </a:p>
        </p:txBody>
      </p:sp>
      <p:sp>
        <p:nvSpPr>
          <p:cNvPr id="93187" name="文本框 1"/>
          <p:cNvSpPr txBox="1"/>
          <p:nvPr/>
        </p:nvSpPr>
        <p:spPr>
          <a:xfrm>
            <a:off x="994410" y="1060450"/>
            <a:ext cx="7897495" cy="583565"/>
          </a:xfrm>
          <a:prstGeom prst="rect">
            <a:avLst/>
          </a:prstGeom>
          <a:noFill/>
          <a:ln w="9525">
            <a:noFill/>
          </a:ln>
        </p:spPr>
        <p:txBody>
          <a:bodyPr wrap="square" anchor="t">
            <a:spAutoFit/>
          </a:bodyPr>
          <a:lstStyle/>
          <a:p>
            <a:r>
              <a:rPr lang="zh-CN" altLang="en-US" sz="2400" i="0">
                <a:solidFill>
                  <a:srgbClr val="C00000"/>
                </a:solidFill>
                <a:latin typeface="华文新魏" panose="02010800040101010101" pitchFamily="2" charset="-122"/>
                <a:ea typeface="华文新魏" panose="02010800040101010101" pitchFamily="2" charset="-122"/>
              </a:rPr>
              <a:t> </a:t>
            </a:r>
            <a:r>
              <a:rPr lang="zh-CN" altLang="en-US" sz="3200" i="0">
                <a:solidFill>
                  <a:srgbClr val="C00000"/>
                </a:solidFill>
                <a:latin typeface="华文琥珀" panose="02010800040101010101" pitchFamily="2" charset="-122"/>
                <a:ea typeface="华文琥珀" panose="02010800040101010101" pitchFamily="2" charset="-122"/>
              </a:rPr>
              <a:t>但切记：</a:t>
            </a:r>
            <a:r>
              <a:rPr lang="zh-CN" altLang="en-US" sz="2400" b="1" i="0">
                <a:solidFill>
                  <a:srgbClr val="C00000"/>
                </a:solidFill>
                <a:latin typeface="黑体" panose="02010609060101010101" pitchFamily="2" charset="-122"/>
                <a:ea typeface="黑体" panose="02010609060101010101" pitchFamily="2" charset="-122"/>
              </a:rPr>
              <a:t>音乐只可引我们入悲，而不能告诉我们悲。</a:t>
            </a:r>
            <a:endParaRPr lang="en-US" altLang="zh-CN" sz="2400" b="1" i="0">
              <a:solidFill>
                <a:srgbClr val="C00000"/>
              </a:solidFill>
              <a:latin typeface="黑体" panose="02010609060101010101" pitchFamily="2" charset="-122"/>
              <a:ea typeface="黑体" panose="02010609060101010101" pitchFamily="2" charset="-122"/>
            </a:endParaRPr>
          </a:p>
        </p:txBody>
      </p:sp>
      <p:sp>
        <p:nvSpPr>
          <p:cNvPr id="2" name="流程图: 可选过程 1"/>
          <p:cNvSpPr/>
          <p:nvPr/>
        </p:nvSpPr>
        <p:spPr>
          <a:xfrm>
            <a:off x="1076325" y="4978400"/>
            <a:ext cx="7273925" cy="1079500"/>
          </a:xfrm>
          <a:prstGeom prst="flowChartAlternateProcess">
            <a:avLst/>
          </a:prstGeom>
          <a:solidFill>
            <a:srgbClr val="D3C12B"/>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2400" b="1" i="0" strike="noStrike" noProof="1">
                <a:solidFill>
                  <a:schemeClr val="tx1"/>
                </a:solidFill>
                <a:latin typeface="华文新魏" panose="02010800040101010101" pitchFamily="2" charset="-122"/>
                <a:ea typeface="华文新魏" panose="02010800040101010101" pitchFamily="2" charset="-122"/>
                <a:sym typeface="+mn-ea"/>
              </a:rPr>
              <a:t>        </a:t>
            </a:r>
            <a:endParaRPr lang="en-US" altLang="zh-CN" sz="2400" b="1"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en-US" altLang="zh-CN" sz="2400" b="1" i="0" strike="noStrike" noProof="1">
                <a:solidFill>
                  <a:schemeClr val="tx1"/>
                </a:solidFill>
                <a:latin typeface="华文新魏" panose="02010800040101010101" pitchFamily="2" charset="-122"/>
                <a:ea typeface="华文新魏" panose="02010800040101010101" pitchFamily="2" charset="-122"/>
                <a:sym typeface="+mn-ea"/>
              </a:rPr>
              <a:t>         </a:t>
            </a:r>
            <a:r>
              <a:rPr lang="zh-CN" altLang="en-US" sz="2400" b="1" i="0" strike="noStrike" noProof="1">
                <a:solidFill>
                  <a:schemeClr val="tx1"/>
                </a:solidFill>
                <a:latin typeface="华文新魏" panose="02010800040101010101" pitchFamily="2" charset="-122"/>
                <a:ea typeface="华文新魏" panose="02010800040101010101" pitchFamily="2" charset="-122"/>
                <a:sym typeface="+mn-ea"/>
              </a:rPr>
              <a:t>作为教师所能做的就是：营造出最好的音响氛围，以最好的形式引导学生参与情绪体验。</a:t>
            </a:r>
            <a:endParaRPr lang="zh-CN" altLang="en-US" sz="2400" b="1"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endParaRPr lang="zh-CN" altLang="en-US" sz="2400" b="1" i="0" strike="noStrike" noProof="1">
              <a:solidFill>
                <a:schemeClr val="tx1"/>
              </a:solidFill>
              <a:latin typeface="华文新魏" panose="02010800040101010101" pitchFamily="2" charset="-122"/>
              <a:ea typeface="华文新魏" panose="02010800040101010101" pitchFamily="2" charset="-122"/>
              <a:sym typeface="+mn-ea"/>
            </a:endParaRPr>
          </a:p>
        </p:txBody>
      </p:sp>
      <p:sp>
        <p:nvSpPr>
          <p:cNvPr id="3" name="线形标注 1(无边框) 2"/>
          <p:cNvSpPr/>
          <p:nvPr/>
        </p:nvSpPr>
        <p:spPr>
          <a:xfrm>
            <a:off x="6842125" y="188913"/>
            <a:ext cx="1876425" cy="792163"/>
          </a:xfrm>
          <a:prstGeom prst="callout1">
            <a:avLst/>
          </a:prstGeom>
          <a:solidFill>
            <a:schemeClr val="accent2">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 name="文本框 3"/>
          <p:cNvSpPr txBox="1"/>
          <p:nvPr/>
        </p:nvSpPr>
        <p:spPr>
          <a:xfrm>
            <a:off x="6842125" y="293688"/>
            <a:ext cx="1724025" cy="582613"/>
          </a:xfrm>
          <a:prstGeom prst="rect">
            <a:avLst/>
          </a:prstGeom>
          <a:solidFill>
            <a:schemeClr val="accent6">
              <a:lumMod val="20000"/>
              <a:lumOff val="80000"/>
            </a:schemeClr>
          </a:solidFill>
        </p:spPr>
        <p:txBody>
          <a:bodyPr wrap="square" rtlCol="0">
            <a:spAutoFit/>
          </a:bodyPr>
          <a:lstStyle/>
          <a:p>
            <a:r>
              <a:rPr lang="zh-CN" altLang="en-US" sz="1600" b="1" i="0" noProof="1">
                <a:solidFill>
                  <a:schemeClr val="accent4"/>
                </a:solidFill>
                <a:latin typeface="华文新魏" panose="02010800040101010101" pitchFamily="2" charset="-122"/>
                <a:ea typeface="华文新魏" panose="02010800040101010101" pitchFamily="2" charset="-122"/>
                <a:cs typeface="+mn-cs"/>
              </a:rPr>
              <a:t>作曲家，音乐教育家，黄自</a:t>
            </a:r>
            <a:endParaRPr lang="zh-CN" altLang="en-US" sz="1600" b="1" i="0" noProof="1">
              <a:solidFill>
                <a:schemeClr val="accent4"/>
              </a:solidFill>
              <a:latin typeface="华文新魏" panose="02010800040101010101" pitchFamily="2" charset="-122"/>
              <a:ea typeface="华文新魏" panose="0201080004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94210"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2" name="燕尾形 1"/>
          <p:cNvSpPr/>
          <p:nvPr/>
        </p:nvSpPr>
        <p:spPr>
          <a:xfrm>
            <a:off x="1228090" y="2421851"/>
            <a:ext cx="7436485" cy="3124200"/>
          </a:xfrm>
          <a:prstGeom prst="chevron">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600" b="1" i="0" strike="noStrike" noProof="1">
                <a:solidFill>
                  <a:srgbClr val="C00000"/>
                </a:solidFill>
                <a:latin typeface="华文新魏" panose="02010800040101010101" pitchFamily="2" charset="-122"/>
                <a:ea typeface="华文新魏" panose="02010800040101010101" pitchFamily="2" charset="-122"/>
                <a:sym typeface="+mn-ea"/>
              </a:rPr>
              <a:t> 4.</a:t>
            </a:r>
            <a:r>
              <a:rPr lang="en-US" altLang="zh-CN" sz="3600" b="1" i="0" strike="noStrike" noProof="1">
                <a:solidFill>
                  <a:srgbClr val="C00000"/>
                </a:solidFill>
                <a:latin typeface="华文新魏" panose="02010800040101010101" pitchFamily="2" charset="-122"/>
                <a:ea typeface="华文新魏" panose="02010800040101010101" pitchFamily="2" charset="-122"/>
                <a:sym typeface="宋体" panose="02010600030101010101" pitchFamily="2" charset="-122"/>
              </a:rPr>
              <a:t>从音乐的体裁切入，感知作品的形式特征 </a:t>
            </a:r>
            <a:r>
              <a:rPr lang="zh-CN" altLang="en-US" sz="3600" b="1" i="0" strike="noStrike" noProof="1">
                <a:solidFill>
                  <a:srgbClr val="C00000"/>
                </a:solidFill>
                <a:latin typeface="华文新魏" panose="02010800040101010101" pitchFamily="2" charset="-122"/>
                <a:ea typeface="华文新魏" panose="02010800040101010101" pitchFamily="2" charset="-122"/>
                <a:sym typeface="宋体" panose="02010600030101010101" pitchFamily="2" charset="-122"/>
              </a:rPr>
              <a:t>。</a:t>
            </a:r>
            <a:endParaRPr lang="zh-CN" altLang="en-US" sz="3600" b="1" i="0" strike="noStrike" noProof="1">
              <a:solidFill>
                <a:srgbClr val="C00000"/>
              </a:solidFill>
              <a:latin typeface="华文新魏" panose="02010800040101010101" pitchFamily="2" charset="-122"/>
              <a:ea typeface="华文新魏" panose="02010800040101010101" pitchFamily="2" charset="-122"/>
              <a:sym typeface="宋体" panose="02010600030101010101" pitchFamily="2" charset="-122"/>
            </a:endParaRPr>
          </a:p>
          <a:p>
            <a:pPr algn="l" fontAlgn="base"/>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文本框 816131"/>
          <p:cNvSpPr txBox="1"/>
          <p:nvPr/>
        </p:nvSpPr>
        <p:spPr>
          <a:xfrm>
            <a:off x="819150" y="1852613"/>
            <a:ext cx="7504113" cy="3539490"/>
          </a:xfrm>
          <a:prstGeom prst="rect">
            <a:avLst/>
          </a:prstGeom>
          <a:noFill/>
          <a:ln w="9525">
            <a:noFill/>
          </a:ln>
        </p:spPr>
        <p:txBody>
          <a:bodyPr wrap="square" lIns="90000" tIns="46800" rIns="90000" bIns="46800" anchor="t">
            <a:spAutoFit/>
          </a:bodyPr>
          <a:lstStyle/>
          <a:p>
            <a:r>
              <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800" b="1" i="0" dirty="0">
                <a:solidFill>
                  <a:srgbClr val="0000FF"/>
                </a:solidFill>
                <a:latin typeface="华文新魏" panose="02010800040101010101" pitchFamily="2" charset="-122"/>
                <a:ea typeface="华文新魏" panose="02010800040101010101" pitchFamily="2" charset="-122"/>
              </a:rPr>
              <a:t>  音乐体裁即音乐的存在形式。</a:t>
            </a:r>
            <a:endParaRPr lang="zh-CN" altLang="en-US" sz="2800" b="1" i="0" dirty="0">
              <a:solidFill>
                <a:srgbClr val="0000FF"/>
              </a:solidFill>
              <a:latin typeface="华文新魏" panose="02010800040101010101" pitchFamily="2" charset="-122"/>
              <a:ea typeface="华文新魏" panose="02010800040101010101" pitchFamily="2" charset="-122"/>
            </a:endParaRPr>
          </a:p>
          <a:p>
            <a:r>
              <a:rPr lang="zh-CN" altLang="en-US" sz="2800" b="1" i="0" dirty="0">
                <a:solidFill>
                  <a:srgbClr val="0000FF"/>
                </a:solidFill>
                <a:latin typeface="华文新魏" panose="02010800040101010101" pitchFamily="2" charset="-122"/>
                <a:ea typeface="华文新魏" panose="02010800040101010101" pitchFamily="2" charset="-122"/>
              </a:rPr>
              <a:t>          </a:t>
            </a:r>
            <a:r>
              <a:rPr lang="zh-CN" altLang="en-US" sz="2800" b="1" i="0" dirty="0">
                <a:solidFill>
                  <a:srgbClr val="0000FF"/>
                </a:solidFill>
                <a:latin typeface="Times New Roman" panose="02020603050405020304" pitchFamily="18" charset="0"/>
                <a:ea typeface="华文新魏" panose="02010800040101010101" pitchFamily="2" charset="-122"/>
                <a:sym typeface="宋体" panose="02010600030101010101" pitchFamily="2" charset="-122"/>
              </a:rPr>
              <a:t>每一种音乐体裁都较贴切地与之表现的内涵相吻合，都有其一定的音响特征及听赏指向。</a:t>
            </a:r>
            <a:r>
              <a:rPr lang="zh-CN" altLang="en-US" sz="2800" b="1" i="0" dirty="0">
                <a:solidFill>
                  <a:srgbClr val="0000FF"/>
                </a:solidFill>
                <a:latin typeface="华文新魏" panose="02010800040101010101" pitchFamily="2" charset="-122"/>
                <a:ea typeface="华文新魏" panose="02010800040101010101" pitchFamily="2" charset="-122"/>
              </a:rPr>
              <a:t>作为音乐赏析者，即便是耳朵再灵敏，若不注意乐曲的存在样式及各部分的关系，只是图一时音响的刺激或听觉的过瘾，那么只能说他</a:t>
            </a:r>
            <a:r>
              <a:rPr lang="zh-CN" altLang="en-US" sz="2800" b="1" i="0" dirty="0">
                <a:solidFill>
                  <a:srgbClr val="990033"/>
                </a:solidFill>
                <a:latin typeface="华文新魏" panose="02010800040101010101" pitchFamily="2" charset="-122"/>
                <a:ea typeface="华文新魏" panose="02010800040101010101" pitchFamily="2" charset="-122"/>
              </a:rPr>
              <a:t>离音响很近，而离音乐却很远</a:t>
            </a:r>
            <a:r>
              <a:rPr lang="zh-CN" altLang="en-US" sz="2800" b="1" i="0" dirty="0">
                <a:solidFill>
                  <a:srgbClr val="0000FF"/>
                </a:solidFill>
                <a:latin typeface="华文新魏" panose="02010800040101010101" pitchFamily="2" charset="-122"/>
                <a:ea typeface="华文新魏" panose="02010800040101010101" pitchFamily="2" charset="-122"/>
              </a:rPr>
              <a:t>。</a:t>
            </a:r>
            <a:endParaRPr lang="zh-CN" altLang="en-US" sz="2800" b="1" i="0" dirty="0">
              <a:solidFill>
                <a:srgbClr val="0000FF"/>
              </a:solidFill>
              <a:latin typeface="华文新魏" panose="02010800040101010101" pitchFamily="2" charset="-122"/>
              <a:ea typeface="华文新魏" panose="02010800040101010101" pitchFamily="2" charset="-122"/>
            </a:endParaRPr>
          </a:p>
          <a:p>
            <a:endParaRPr lang="zh-CN" altLang="en-US" sz="28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pic>
        <p:nvPicPr>
          <p:cNvPr id="95234" name="图片 816133" descr="treble_clef"/>
          <p:cNvPicPr>
            <a:picLocks noChangeAspect="1"/>
          </p:cNvPicPr>
          <p:nvPr/>
        </p:nvPicPr>
        <p:blipFill>
          <a:blip r:embed="rId1"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2" name="流程图: 可选过程 1"/>
          <p:cNvSpPr/>
          <p:nvPr/>
        </p:nvSpPr>
        <p:spPr>
          <a:xfrm>
            <a:off x="1007744" y="4976495"/>
            <a:ext cx="7128510" cy="1183005"/>
          </a:xfrm>
          <a:prstGeom prst="flowChartAlternateProcess">
            <a:avLst/>
          </a:prstGeom>
          <a:solidFill>
            <a:srgbClr val="D3C12B"/>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2400" b="1" i="0" strike="noStrike" noProof="1">
                <a:solidFill>
                  <a:schemeClr val="tx1"/>
                </a:solidFill>
                <a:latin typeface="华文新魏" panose="02010800040101010101" pitchFamily="2" charset="-122"/>
                <a:ea typeface="华文新魏" panose="02010800040101010101" pitchFamily="2" charset="-122"/>
                <a:sym typeface="+mn-ea"/>
              </a:rPr>
              <a:t>       </a:t>
            </a:r>
            <a:r>
              <a:rPr lang="zh-CN" altLang="en-US" sz="2400" b="1" i="0" strike="noStrike" noProof="1">
                <a:solidFill>
                  <a:schemeClr val="tx1"/>
                </a:solidFill>
                <a:latin typeface="华文新魏" panose="02010800040101010101" pitchFamily="2" charset="-122"/>
                <a:ea typeface="华文新魏" panose="02010800040101010101" pitchFamily="2" charset="-122"/>
                <a:sym typeface="+mn-ea"/>
              </a:rPr>
              <a:t> </a:t>
            </a:r>
            <a:endParaRPr lang="zh-CN" altLang="en-US" sz="2400" b="1"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zh-CN" altLang="en-US" sz="2400" b="1" i="0" strike="noStrike" noProof="1">
                <a:solidFill>
                  <a:schemeClr val="tx1"/>
                </a:solidFill>
                <a:latin typeface="华文新魏" panose="02010800040101010101" pitchFamily="2" charset="-122"/>
                <a:ea typeface="华文新魏" panose="02010800040101010101" pitchFamily="2" charset="-122"/>
                <a:sym typeface="+mn-ea"/>
              </a:rPr>
              <a:t>        </a:t>
            </a:r>
            <a:r>
              <a:rPr lang="zh-CN" altLang="en-US" sz="2400"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音乐体裁</a:t>
            </a:r>
            <a:r>
              <a:rPr lang="en-US" altLang="zh-CN" sz="2400"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a:t>
            </a:r>
            <a:r>
              <a:rPr lang="zh-CN" altLang="en-US" sz="2400"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音乐作品存在形式</a:t>
            </a:r>
            <a:r>
              <a:rPr lang="en-US" altLang="zh-CN" sz="2400"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a:t>
            </a:r>
            <a:r>
              <a:rPr lang="en-US" altLang="zh-CN" sz="2400"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音乐各要素富有逻辑性的表现形式</a:t>
            </a:r>
            <a:r>
              <a:rPr lang="zh-CN" altLang="en-US" sz="2400"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 。</a:t>
            </a:r>
            <a:endParaRPr lang="zh-CN" altLang="en-US" sz="2400"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endParaRPr>
          </a:p>
          <a:p>
            <a:pPr algn="ctr" fontAlgn="base"/>
            <a:endParaRPr lang="zh-CN" altLang="en-US" sz="24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endParaRPr>
          </a:p>
        </p:txBody>
      </p:sp>
      <p:sp>
        <p:nvSpPr>
          <p:cNvPr id="95236" name="文本框 2"/>
          <p:cNvSpPr txBox="1"/>
          <p:nvPr/>
        </p:nvSpPr>
        <p:spPr>
          <a:xfrm>
            <a:off x="1411288" y="1004888"/>
            <a:ext cx="4887912" cy="583565"/>
          </a:xfrm>
          <a:prstGeom prst="rect">
            <a:avLst/>
          </a:prstGeom>
          <a:noFill/>
          <a:ln w="9525">
            <a:noFill/>
          </a:ln>
        </p:spPr>
        <p:txBody>
          <a:bodyPr wrap="square" anchor="t">
            <a:spAutoFit/>
          </a:bodyPr>
          <a:lstStyle/>
          <a:p>
            <a:r>
              <a:rPr lang="en-US" altLang="en-US" sz="3200" b="1" i="0">
                <a:solidFill>
                  <a:schemeClr val="accent2"/>
                </a:solidFill>
                <a:sym typeface="宋体" panose="02010600030101010101" pitchFamily="2" charset="-122"/>
              </a:rPr>
              <a:t>●</a:t>
            </a:r>
            <a:r>
              <a:rPr lang="zh-CN" altLang="en-US" sz="3200" b="1" i="0">
                <a:solidFill>
                  <a:srgbClr val="FF0000"/>
                </a:solidFill>
                <a:latin typeface="黑体" panose="02010609060101010101" pitchFamily="2" charset="-122"/>
                <a:ea typeface="黑体" panose="02010609060101010101" pitchFamily="2" charset="-122"/>
              </a:rPr>
              <a:t>切入点：音乐的体裁</a:t>
            </a:r>
            <a:endParaRPr lang="zh-CN" altLang="en-US" sz="3200" b="1" i="0">
              <a:solidFill>
                <a:srgbClr val="FF0000"/>
              </a:solidFill>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矩形 816129"/>
          <p:cNvSpPr/>
          <p:nvPr/>
        </p:nvSpPr>
        <p:spPr>
          <a:xfrm>
            <a:off x="179388" y="1844675"/>
            <a:ext cx="8964612" cy="2592388"/>
          </a:xfrm>
          <a:prstGeom prst="rect">
            <a:avLst/>
          </a:prstGeom>
          <a:noFill/>
          <a:ln w="9525">
            <a:noFill/>
          </a:ln>
          <a:effectLst>
            <a:outerShdw dist="28398" dir="3806096" algn="ctr" rotWithShape="0">
              <a:srgbClr val="000000"/>
            </a:outerShdw>
          </a:effectLst>
        </p:spPr>
        <p:txBody>
          <a:bodyPr anchor="t"/>
          <a:lstStyle/>
          <a:p>
            <a:pPr marL="469900" indent="-469900" algn="ctr">
              <a:lnSpc>
                <a:spcPct val="90000"/>
              </a:lnSpc>
              <a:spcBef>
                <a:spcPct val="20000"/>
              </a:spcBef>
              <a:buClr>
                <a:schemeClr val="accent2"/>
              </a:buClr>
              <a:buFont typeface="Wingdings" panose="05000000000000000000" pitchFamily="2" charset="2"/>
              <a:buNone/>
            </a:pPr>
            <a:endParaRPr lang="zh-CN" altLang="en-US" sz="5500" b="1" i="0" dirty="0">
              <a:solidFill>
                <a:srgbClr val="FF0000"/>
              </a:solidFill>
              <a:latin typeface="黑体" panose="02010609060101010101" pitchFamily="2" charset="-122"/>
              <a:ea typeface="黑体" panose="02010609060101010101" pitchFamily="2" charset="-122"/>
            </a:endParaRPr>
          </a:p>
        </p:txBody>
      </p:sp>
      <p:sp>
        <p:nvSpPr>
          <p:cNvPr id="96258" name="文本框 816131"/>
          <p:cNvSpPr txBox="1"/>
          <p:nvPr/>
        </p:nvSpPr>
        <p:spPr>
          <a:xfrm>
            <a:off x="742950" y="1776413"/>
            <a:ext cx="7993063" cy="3773170"/>
          </a:xfrm>
          <a:prstGeom prst="rect">
            <a:avLst/>
          </a:prstGeom>
          <a:noFill/>
          <a:ln w="9525">
            <a:noFill/>
          </a:ln>
        </p:spPr>
        <p:txBody>
          <a:bodyPr wrap="square" lIns="90000" tIns="46800" rIns="90000" bIns="46800" anchor="t">
            <a:spAutoFit/>
          </a:bodyPr>
          <a:lstStyle/>
          <a:p>
            <a:pPr>
              <a:lnSpc>
                <a:spcPct val="130000"/>
              </a:lnSpc>
            </a:pPr>
            <a:r>
              <a:rPr lang="en-US" altLang="zh-CN" sz="2400" b="1" i="0">
                <a:solidFill>
                  <a:srgbClr val="0000FF"/>
                </a:solidFill>
                <a:latin typeface="Times New Roman" panose="02020603050405020304" pitchFamily="18" charset="0"/>
                <a:ea typeface="华文新魏" panose="02010800040101010101" pitchFamily="2" charset="-122"/>
                <a:sym typeface="宋体" panose="02010600030101010101" pitchFamily="2" charset="-122"/>
              </a:rPr>
              <a:t>        </a:t>
            </a:r>
            <a:r>
              <a:rPr lang="en-US" altLang="zh-CN" sz="2000" b="1" i="0">
                <a:solidFill>
                  <a:srgbClr val="CC0066"/>
                </a:solidFill>
                <a:latin typeface="Times New Roman" panose="02020603050405020304" pitchFamily="18" charset="0"/>
                <a:ea typeface="华文新魏" panose="02010800040101010101" pitchFamily="2" charset="-122"/>
                <a:sym typeface="宋体" panose="02010600030101010101" pitchFamily="2" charset="-122"/>
              </a:rPr>
              <a:t>世上万物都存在于一定的结构中，结构是人类认识、掌握与改造事物的基点。</a:t>
            </a:r>
            <a:r>
              <a:rPr lang="en-US" altLang="zh-CN" sz="2000" b="1" i="0">
                <a:solidFill>
                  <a:srgbClr val="0000FF"/>
                </a:solidFill>
                <a:latin typeface="Times New Roman" panose="02020603050405020304" pitchFamily="18" charset="0"/>
                <a:ea typeface="华文新魏" panose="02010800040101010101" pitchFamily="2" charset="-122"/>
                <a:sym typeface="宋体" panose="02010600030101010101" pitchFamily="2" charset="-122"/>
              </a:rPr>
              <a:t>音乐艺术也在不断地寻求一种适合自身存在与发展的完美结构。</a:t>
            </a:r>
            <a:endParaRPr lang="en-US" altLang="zh-CN" sz="2000" b="1" i="0">
              <a:solidFill>
                <a:srgbClr val="0000FF"/>
              </a:solidFill>
              <a:latin typeface="Times New Roman" panose="02020603050405020304" pitchFamily="18" charset="0"/>
              <a:ea typeface="华文新魏" panose="02010800040101010101" pitchFamily="2" charset="-122"/>
              <a:sym typeface="宋体" panose="02010600030101010101" pitchFamily="2" charset="-122"/>
            </a:endParaRPr>
          </a:p>
          <a:p>
            <a:pPr>
              <a:lnSpc>
                <a:spcPct val="130000"/>
              </a:lnSpc>
            </a:pPr>
            <a:r>
              <a:rPr lang="en-US" altLang="zh-CN" sz="2000" b="1" i="0">
                <a:solidFill>
                  <a:srgbClr val="0000FF"/>
                </a:solidFill>
                <a:latin typeface="Times New Roman" panose="02020603050405020304" pitchFamily="18" charset="0"/>
                <a:ea typeface="华文新魏" panose="02010800040101010101" pitchFamily="2" charset="-122"/>
                <a:sym typeface="宋体" panose="02010600030101010101" pitchFamily="2" charset="-122"/>
              </a:rPr>
              <a:t>         音乐</a:t>
            </a:r>
            <a:r>
              <a:rPr lang="zh-CN" altLang="en-US" sz="2000" b="1" i="0">
                <a:solidFill>
                  <a:srgbClr val="0000FF"/>
                </a:solidFill>
                <a:latin typeface="Times New Roman" panose="02020603050405020304" pitchFamily="18" charset="0"/>
                <a:ea typeface="华文新魏" panose="02010800040101010101" pitchFamily="2" charset="-122"/>
                <a:sym typeface="宋体" panose="02010600030101010101" pitchFamily="2" charset="-122"/>
              </a:rPr>
              <a:t>的</a:t>
            </a:r>
            <a:r>
              <a:rPr lang="en-US" altLang="zh-CN" sz="2000" b="1" i="0">
                <a:solidFill>
                  <a:srgbClr val="0000FF"/>
                </a:solidFill>
                <a:latin typeface="Times New Roman" panose="02020603050405020304" pitchFamily="18" charset="0"/>
                <a:ea typeface="华文新魏" panose="02010800040101010101" pitchFamily="2" charset="-122"/>
                <a:sym typeface="宋体" panose="02010600030101010101" pitchFamily="2" charset="-122"/>
              </a:rPr>
              <a:t>结构只能在时间的运程中得以确立和实现，其结构形式也只能体现在自身的曲体中。</a:t>
            </a:r>
            <a:r>
              <a:rPr lang="zh-CN" altLang="en-US" sz="20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音乐体裁的形成说明了音乐由原始的自然表露发展</a:t>
            </a:r>
            <a:r>
              <a:rPr lang="en-US" altLang="zh-CN" sz="20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为</a:t>
            </a:r>
            <a:r>
              <a:rPr lang="zh-CN" altLang="en-US" sz="20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一种有意识的精神活动，体现并完成了音乐由本能情感表达向精神活动飞跃而成为人类特有的一种有意识、有组织、有目的，最终完善为人类特有的一种</a:t>
            </a:r>
            <a:r>
              <a:rPr lang="zh-CN" altLang="en-US" sz="2000" b="1" i="0" u="sng"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思维方式</a:t>
            </a:r>
            <a:r>
              <a:rPr lang="en-US" altLang="zh-CN" sz="2000" b="1" i="0">
                <a:solidFill>
                  <a:srgbClr val="0000FF"/>
                </a:solidFill>
                <a:latin typeface="华文新魏" panose="02010800040101010101" pitchFamily="2" charset="-122"/>
                <a:ea typeface="华文新魏" panose="02010800040101010101" pitchFamily="2" charset="-122"/>
                <a:sym typeface="宋体" panose="02010600030101010101" pitchFamily="2" charset="-122"/>
              </a:rPr>
              <a:t>。</a:t>
            </a:r>
            <a:endParaRPr lang="zh-CN" altLang="en-US" sz="2000">
              <a:latin typeface="华文新魏" panose="02010800040101010101" pitchFamily="2" charset="-122"/>
              <a:ea typeface="华文新魏" panose="02010800040101010101" pitchFamily="2" charset="-122"/>
            </a:endParaRPr>
          </a:p>
          <a:p>
            <a:pPr>
              <a:lnSpc>
                <a:spcPct val="130000"/>
              </a:lnSpc>
            </a:pPr>
            <a:endParaRPr lang="en-US" altLang="zh-CN" sz="2000" b="1" i="0">
              <a:solidFill>
                <a:schemeClr val="tx2"/>
              </a:solidFill>
              <a:latin typeface="华文新魏" panose="02010800040101010101" pitchFamily="2" charset="-122"/>
              <a:ea typeface="华文新魏" panose="02010800040101010101" pitchFamily="2" charset="-122"/>
              <a:sym typeface="宋体" panose="02010600030101010101" pitchFamily="2" charset="-122"/>
            </a:endParaRPr>
          </a:p>
        </p:txBody>
      </p:sp>
      <p:pic>
        <p:nvPicPr>
          <p:cNvPr id="96259" name="图片 816133" descr="treble_clef"/>
          <p:cNvPicPr>
            <a:picLocks noChangeAspect="1"/>
          </p:cNvPicPr>
          <p:nvPr/>
        </p:nvPicPr>
        <p:blipFill>
          <a:blip r:embed="rId1"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96260" name="文本框 1"/>
          <p:cNvSpPr txBox="1"/>
          <p:nvPr/>
        </p:nvSpPr>
        <p:spPr>
          <a:xfrm>
            <a:off x="1306513" y="1000125"/>
            <a:ext cx="4367212" cy="584200"/>
          </a:xfrm>
          <a:prstGeom prst="rect">
            <a:avLst/>
          </a:prstGeom>
          <a:noFill/>
          <a:ln w="9525">
            <a:noFill/>
          </a:ln>
        </p:spPr>
        <p:txBody>
          <a:bodyPr wrap="none" anchor="t">
            <a:spAutoFit/>
          </a:bodyPr>
          <a:lstStyle/>
          <a:p>
            <a:r>
              <a:rPr lang="en-US"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rPr>
              <a:t>为什么要从体裁切入</a:t>
            </a:r>
            <a:endParaRPr lang="zh-CN" altLang="en-US" sz="3200">
              <a:latin typeface="黑体" panose="02010609060101010101" pitchFamily="2" charset="-122"/>
              <a:ea typeface="黑体" panose="02010609060101010101" pitchFamily="2" charset="-122"/>
            </a:endParaRPr>
          </a:p>
        </p:txBody>
      </p:sp>
      <p:sp>
        <p:nvSpPr>
          <p:cNvPr id="2" name="流程图: 可选过程 1"/>
          <p:cNvSpPr/>
          <p:nvPr/>
        </p:nvSpPr>
        <p:spPr>
          <a:xfrm>
            <a:off x="1000125" y="5141913"/>
            <a:ext cx="7920038" cy="1084263"/>
          </a:xfrm>
          <a:prstGeom prst="flowChartAlternateProcess">
            <a:avLst/>
          </a:prstGeom>
          <a:solidFill>
            <a:srgbClr val="D3C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altLang="zh-CN" sz="2000" b="1" i="0" strike="noStrike" noProof="1">
              <a:solidFill>
                <a:schemeClr val="tx2"/>
              </a:solidFill>
              <a:latin typeface="华文新魏" panose="02010800040101010101" pitchFamily="2" charset="-122"/>
              <a:ea typeface="华文新魏" panose="02010800040101010101" pitchFamily="2" charset="-122"/>
              <a:sym typeface="宋体" panose="02010600030101010101" pitchFamily="2" charset="-122"/>
            </a:endParaRPr>
          </a:p>
          <a:p>
            <a:pPr algn="ctr" fontAlgn="base"/>
            <a:r>
              <a:rPr lang="zh-CN" altLang="en-US" sz="2400" b="1" i="0" strike="noStrike" noProof="1">
                <a:solidFill>
                  <a:schemeClr val="tx2"/>
                </a:solidFill>
                <a:latin typeface="华文新魏" panose="02010800040101010101" pitchFamily="2" charset="-122"/>
                <a:ea typeface="华文新魏" panose="02010800040101010101" pitchFamily="2" charset="-122"/>
                <a:sym typeface="宋体" panose="02010600030101010101" pitchFamily="2" charset="-122"/>
              </a:rPr>
              <a:t>舒曼：</a:t>
            </a:r>
            <a:r>
              <a:rPr lang="en-US" altLang="zh-CN" sz="2400" b="1" i="0" strike="noStrike" noProof="1">
                <a:solidFill>
                  <a:schemeClr val="tx2"/>
                </a:solidFill>
                <a:latin typeface="华文新魏" panose="02010800040101010101" pitchFamily="2" charset="-122"/>
                <a:ea typeface="华文新魏" panose="02010800040101010101" pitchFamily="2" charset="-122"/>
                <a:sym typeface="宋体" panose="02010600030101010101" pitchFamily="2" charset="-122"/>
              </a:rPr>
              <a:t>“非至你已了解曲式，你永远不会了解音乐。”</a:t>
            </a:r>
            <a:endParaRPr lang="en-US" altLang="zh-CN" sz="2400" b="1" i="0" strike="noStrike" noProof="1">
              <a:solidFill>
                <a:schemeClr val="tx2"/>
              </a:solidFill>
              <a:latin typeface="华文新魏" panose="02010800040101010101" pitchFamily="2" charset="-122"/>
              <a:ea typeface="华文新魏" panose="02010800040101010101" pitchFamily="2" charset="-122"/>
              <a:sym typeface="宋体" panose="02010600030101010101" pitchFamily="2" charset="-122"/>
            </a:endParaRPr>
          </a:p>
          <a:p>
            <a:pPr algn="ctr" fontAlgn="base"/>
            <a:r>
              <a:rPr lang="en-US" altLang="zh-CN" sz="2400" b="1" i="0" strike="noStrike" noProof="1">
                <a:solidFill>
                  <a:schemeClr val="tx2"/>
                </a:solidFill>
                <a:latin typeface="华文新魏" panose="02010800040101010101" pitchFamily="2" charset="-122"/>
                <a:ea typeface="华文新魏" panose="02010800040101010101" pitchFamily="2" charset="-122"/>
                <a:sym typeface="宋体" panose="02010600030101010101" pitchFamily="2" charset="-122"/>
              </a:rPr>
              <a:t>                                                                 </a:t>
            </a:r>
            <a:endParaRPr lang="en-US" altLang="zh-CN" sz="2400" b="1" i="0" strike="noStrike" noProof="1">
              <a:solidFill>
                <a:schemeClr val="tx2"/>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96262" name=" 2050"/>
          <p:cNvSpPr/>
          <p:nvPr/>
        </p:nvSpPr>
        <p:spPr>
          <a:xfrm>
            <a:off x="6029325" y="333375"/>
            <a:ext cx="1366838" cy="1090613"/>
          </a:xfrm>
          <a:custGeom>
            <a:avLst/>
            <a:gdLst/>
            <a:ahLst/>
            <a:cxnLst>
              <a:cxn ang="0">
                <a:pos x="335563292" y="479175757"/>
              </a:cxn>
              <a:cxn ang="0">
                <a:pos x="218008134" y="460345648"/>
              </a:cxn>
              <a:cxn ang="0">
                <a:pos x="0" y="507618026"/>
              </a:cxn>
              <a:cxn ang="0">
                <a:pos x="100452976" y="389898076"/>
              </a:cxn>
              <a:cxn ang="0">
                <a:pos x="33373577" y="239522082"/>
              </a:cxn>
              <a:cxn ang="0">
                <a:pos x="335563292" y="0"/>
              </a:cxn>
              <a:cxn ang="0">
                <a:pos x="637752652" y="239522082"/>
              </a:cxn>
              <a:cxn ang="0">
                <a:pos x="335563292" y="479175757"/>
              </a:cxn>
              <a:cxn ang="0">
                <a:pos x="242913948" y="351711489"/>
              </a:cxn>
              <a:cxn ang="0">
                <a:pos x="286083908" y="387264538"/>
              </a:cxn>
              <a:cxn ang="0">
                <a:pos x="340710399" y="344864177"/>
              </a:cxn>
              <a:cxn ang="0">
                <a:pos x="295879933" y="308389418"/>
              </a:cxn>
              <a:cxn ang="0">
                <a:pos x="242913948" y="351711489"/>
              </a:cxn>
              <a:cxn ang="0">
                <a:pos x="352166931" y="85195498"/>
              </a:cxn>
              <a:cxn ang="0">
                <a:pos x="259849831" y="103893733"/>
              </a:cxn>
              <a:cxn ang="0">
                <a:pos x="270144044" y="147610863"/>
              </a:cxn>
              <a:cxn ang="0">
                <a:pos x="329751698" y="135496474"/>
              </a:cxn>
              <a:cxn ang="0">
                <a:pos x="361465126" y="156301596"/>
              </a:cxn>
              <a:cxn ang="0">
                <a:pos x="317796979" y="204364092"/>
              </a:cxn>
              <a:cxn ang="0">
                <a:pos x="267985706" y="276391900"/>
              </a:cxn>
              <a:cxn ang="0">
                <a:pos x="266325200" y="287584296"/>
              </a:cxn>
              <a:cxn ang="0">
                <a:pos x="342868737" y="287584296"/>
              </a:cxn>
              <a:cxn ang="0">
                <a:pos x="345525618" y="277181735"/>
              </a:cxn>
              <a:cxn ang="0">
                <a:pos x="382718040" y="226090924"/>
              </a:cxn>
              <a:cxn ang="0">
                <a:pos x="442325694" y="144187207"/>
              </a:cxn>
              <a:cxn ang="0">
                <a:pos x="352166931" y="85195498"/>
              </a:cxn>
            </a:cxnLst>
            <a:rect l="0" t="0" r="0" b="0"/>
            <a:pathLst>
              <a:path w="3841" h="386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rgbClr val="00B0F0"/>
          </a:solidFill>
          <a:ln w="9525">
            <a:noFill/>
          </a:ln>
        </p:spPr>
        <p:txBody>
          <a:bodyPr/>
          <a:lstStyle/>
          <a:p>
            <a:endParaRPr lang="zh-CN" altLang="en-US"/>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图片 816133" descr="treble_clef"/>
          <p:cNvPicPr>
            <a:picLocks noChangeAspect="1"/>
          </p:cNvPicPr>
          <p:nvPr/>
        </p:nvPicPr>
        <p:blipFill>
          <a:blip r:embed="rId1"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97282" name="文本框 1"/>
          <p:cNvSpPr txBox="1"/>
          <p:nvPr/>
        </p:nvSpPr>
        <p:spPr>
          <a:xfrm>
            <a:off x="1343025" y="1030288"/>
            <a:ext cx="5915025" cy="522287"/>
          </a:xfrm>
          <a:prstGeom prst="rect">
            <a:avLst/>
          </a:prstGeom>
          <a:noFill/>
          <a:ln w="9525">
            <a:noFill/>
          </a:ln>
        </p:spPr>
        <p:txBody>
          <a:bodyPr wrap="square" anchor="t">
            <a:spAutoFit/>
          </a:bodyPr>
          <a:lstStyle/>
          <a:p>
            <a:r>
              <a:rPr lang="zh-CN" altLang="en-US" sz="2800" b="1" i="0">
                <a:solidFill>
                  <a:srgbClr val="FF0000"/>
                </a:solidFill>
                <a:latin typeface="黑体" panose="02010609060101010101" pitchFamily="2" charset="-122"/>
                <a:ea typeface="黑体" panose="02010609060101010101" pitchFamily="2" charset="-122"/>
              </a:rPr>
              <a:t>感知：音乐作品的形式特征</a:t>
            </a:r>
            <a:endParaRPr lang="zh-CN" altLang="en-US" sz="2800" b="1" i="0">
              <a:solidFill>
                <a:srgbClr val="FF0000"/>
              </a:solidFill>
              <a:latin typeface="黑体" panose="02010609060101010101" pitchFamily="2" charset="-122"/>
              <a:ea typeface="黑体" panose="02010609060101010101" pitchFamily="2" charset="-122"/>
            </a:endParaRPr>
          </a:p>
        </p:txBody>
      </p:sp>
      <p:sp>
        <p:nvSpPr>
          <p:cNvPr id="97283" name="文本框 1"/>
          <p:cNvSpPr txBox="1"/>
          <p:nvPr/>
        </p:nvSpPr>
        <p:spPr>
          <a:xfrm>
            <a:off x="968375" y="1839913"/>
            <a:ext cx="7615238" cy="3046095"/>
          </a:xfrm>
          <a:prstGeom prst="rect">
            <a:avLst/>
          </a:prstGeom>
          <a:noFill/>
          <a:ln w="9525">
            <a:noFill/>
          </a:ln>
        </p:spPr>
        <p:txBody>
          <a:bodyPr wrap="square" anchor="t">
            <a:spAutoFit/>
          </a:bodyPr>
          <a:lstStyle/>
          <a:p>
            <a:r>
              <a:rPr lang="en-US" altLang="zh-CN" sz="2400" i="0">
                <a:solidFill>
                  <a:srgbClr val="0000FF"/>
                </a:solidFill>
                <a:latin typeface="华文新魏" panose="02010800040101010101" pitchFamily="2" charset="-122"/>
                <a:ea typeface="华文新魏" panose="02010800040101010101" pitchFamily="2" charset="-122"/>
              </a:rPr>
              <a:t>           </a:t>
            </a:r>
            <a:r>
              <a:rPr lang="zh-CN" altLang="en-US" sz="2400" i="0">
                <a:solidFill>
                  <a:srgbClr val="0000FF"/>
                </a:solidFill>
                <a:latin typeface="华文新魏" panose="02010800040101010101" pitchFamily="2" charset="-122"/>
                <a:ea typeface="华文新魏" panose="02010800040101010101" pitchFamily="2" charset="-122"/>
              </a:rPr>
              <a:t>什么是音乐的形式？德国音乐美学家迈耶尔定义为：“形式是内容的艺术造型。”此定义概括了音乐形式的特征。</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具体说，音乐作品的形式是由乐音合乎逻辑组成的流动的音响结构，是表现其内容的手段。乐音组合的规律性，便是音乐形式的基本特质。</a:t>
            </a:r>
            <a:r>
              <a:rPr lang="zh-CN" altLang="en-US" sz="2400" i="0">
                <a:solidFill>
                  <a:srgbClr val="C00000"/>
                </a:solidFill>
                <a:latin typeface="华文新魏" panose="02010800040101010101" pitchFamily="2" charset="-122"/>
                <a:ea typeface="华文新魏" panose="02010800040101010101" pitchFamily="2" charset="-122"/>
              </a:rPr>
              <a:t>“一定的内容，就决定它的适合的形式。”（</a:t>
            </a:r>
            <a:r>
              <a:rPr lang="zh-CN" altLang="en-US" sz="2400" i="0">
                <a:solidFill>
                  <a:srgbClr val="C00000"/>
                </a:solidFill>
                <a:latin typeface="华文新魏" panose="02010800040101010101" pitchFamily="2" charset="-122"/>
                <a:ea typeface="华文新魏" panose="02010800040101010101" pitchFamily="2" charset="-122"/>
                <a:sym typeface="宋体" panose="02010600030101010101" pitchFamily="2" charset="-122"/>
              </a:rPr>
              <a:t>黑格尔</a:t>
            </a:r>
            <a:r>
              <a:rPr lang="zh-CN" altLang="en-US" sz="2400" i="0">
                <a:solidFill>
                  <a:srgbClr val="C00000"/>
                </a:solidFill>
                <a:latin typeface="华文新魏" panose="02010800040101010101" pitchFamily="2" charset="-122"/>
                <a:ea typeface="华文新魏" panose="02010800040101010101" pitchFamily="2" charset="-122"/>
              </a:rPr>
              <a:t>）</a:t>
            </a:r>
            <a:r>
              <a:rPr lang="zh-CN" altLang="en-US" sz="2400" i="0">
                <a:solidFill>
                  <a:srgbClr val="0000FF"/>
                </a:solidFill>
                <a:latin typeface="华文新魏" panose="02010800040101010101" pitchFamily="2" charset="-122"/>
                <a:ea typeface="华文新魏" panose="02010800040101010101" pitchFamily="2" charset="-122"/>
              </a:rPr>
              <a:t>一定的形式也反映着其内容。      </a:t>
            </a:r>
            <a:endParaRPr lang="zh-CN" altLang="en-US" sz="2400" i="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97284" name="文本框 9"/>
          <p:cNvSpPr txBox="1"/>
          <p:nvPr/>
        </p:nvSpPr>
        <p:spPr>
          <a:xfrm>
            <a:off x="7847013" y="1243013"/>
            <a:ext cx="309562" cy="460375"/>
          </a:xfrm>
          <a:prstGeom prst="rect">
            <a:avLst/>
          </a:prstGeom>
          <a:noFill/>
          <a:ln w="9525">
            <a:noFill/>
          </a:ln>
        </p:spPr>
        <p:txBody>
          <a:bodyPr wrap="none" anchor="t">
            <a:spAutoFit/>
          </a:bodyPr>
          <a:lstStyle/>
          <a:p>
            <a:endParaRPr lang="zh-CN" altLang="en-US" sz="2400" i="0">
              <a:solidFill>
                <a:srgbClr val="C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1" name="流程图: 可选过程 10"/>
          <p:cNvSpPr/>
          <p:nvPr/>
        </p:nvSpPr>
        <p:spPr>
          <a:xfrm>
            <a:off x="1427163" y="5073650"/>
            <a:ext cx="6488113" cy="992188"/>
          </a:xfrm>
          <a:prstGeom prst="flowChartAlternateProcess">
            <a:avLst/>
          </a:prstGeom>
          <a:solidFill>
            <a:srgbClr val="CC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2000" i="0" strike="noStrike" noProof="1">
                <a:solidFill>
                  <a:schemeClr val="tx1"/>
                </a:solidFill>
                <a:latin typeface="华文新魏" panose="02010800040101010101" pitchFamily="2" charset="-122"/>
                <a:ea typeface="华文新魏" panose="02010800040101010101" pitchFamily="2" charset="-122"/>
                <a:sym typeface="+mn-ea"/>
              </a:rPr>
              <a:t>                     </a:t>
            </a:r>
            <a:endParaRPr lang="en-US" altLang="zh-CN" sz="20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en-US" altLang="zh-CN" sz="2000" i="0" strike="noStrike" noProof="1">
                <a:solidFill>
                  <a:schemeClr val="tx1"/>
                </a:solidFill>
                <a:latin typeface="华文新魏" panose="02010800040101010101" pitchFamily="2" charset="-122"/>
                <a:ea typeface="华文新魏" panose="02010800040101010101" pitchFamily="2" charset="-122"/>
                <a:sym typeface="+mn-ea"/>
              </a:rPr>
              <a:t>                       </a:t>
            </a:r>
            <a:r>
              <a:rPr lang="zh-CN" altLang="en-US" sz="2400" i="0" strike="noStrike" noProof="1">
                <a:solidFill>
                  <a:schemeClr val="tx1"/>
                </a:solidFill>
                <a:latin typeface="华文新魏" panose="02010800040101010101" pitchFamily="2" charset="-122"/>
                <a:ea typeface="华文新魏" panose="02010800040101010101" pitchFamily="2" charset="-122"/>
                <a:sym typeface="+mn-ea"/>
              </a:rPr>
              <a:t>“形式和内容的完全一致</a:t>
            </a:r>
            <a:endParaRPr lang="zh-CN" altLang="en-US" sz="24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zh-CN" altLang="en-US" sz="2400" i="0" strike="noStrike" noProof="1">
                <a:solidFill>
                  <a:schemeClr val="tx1"/>
                </a:solidFill>
                <a:latin typeface="华文新魏" panose="02010800040101010101" pitchFamily="2" charset="-122"/>
                <a:ea typeface="华文新魏" panose="02010800040101010101" pitchFamily="2" charset="-122"/>
                <a:sym typeface="+mn-ea"/>
              </a:rPr>
              <a:t>           是真正艺术作品的第一个主要的标志。” </a:t>
            </a:r>
            <a:endParaRPr lang="zh-CN" altLang="en-US" sz="24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endParaRPr lang="zh-CN" altLang="en-US" sz="2400" i="0" strike="noStrike" noProof="1">
              <a:solidFill>
                <a:schemeClr val="tx1"/>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文本框 816131"/>
          <p:cNvSpPr txBox="1"/>
          <p:nvPr/>
        </p:nvSpPr>
        <p:spPr>
          <a:xfrm>
            <a:off x="900113" y="1844675"/>
            <a:ext cx="7631112" cy="4231031"/>
          </a:xfrm>
          <a:prstGeom prst="rect">
            <a:avLst/>
          </a:prstGeom>
          <a:noFill/>
          <a:ln w="9525">
            <a:noFill/>
          </a:ln>
        </p:spPr>
        <p:txBody>
          <a:bodyPr wrap="square" lIns="90000" tIns="46800" rIns="90000" bIns="46800" anchor="t">
            <a:spAutoFit/>
          </a:bodyPr>
          <a:lstStyle/>
          <a:p>
            <a:pPr>
              <a:lnSpc>
                <a:spcPct val="120000"/>
              </a:lnSpc>
            </a:pPr>
            <a:r>
              <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000" dirty="0" smtClean="0">
                <a:solidFill>
                  <a:srgbClr val="0000FF"/>
                </a:solidFill>
                <a:latin typeface="华文新魏" panose="02010800040101010101" pitchFamily="2" charset="-122"/>
                <a:ea typeface="华文新魏" panose="02010800040101010101" pitchFamily="2" charset="-122"/>
              </a:rPr>
              <a:t>  </a:t>
            </a:r>
            <a:r>
              <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①根据物质材料，分为声乐、器乐两类。</a:t>
            </a:r>
            <a:endPar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20000"/>
              </a:lnSpc>
            </a:pPr>
            <a:r>
              <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000" i="0" dirty="0" smtClean="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②根据结合形式，分为与语言结合的歌曲，与戏剧结合的歌剧、戏曲，与舞蹈结合的舞剧，与电影、电视结合的影视音乐等。</a:t>
            </a:r>
            <a:endPar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20000"/>
              </a:lnSpc>
            </a:pPr>
            <a:r>
              <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000" i="0" dirty="0" smtClean="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③根据结构形式，分为与曲式结构相联系的组曲、变奏曲、回旋曲等；根据复调织体类型划分的赋格曲、创意曲、轮唱曲；与乐曲情绪、意境相关的小夜曲、嬉游曲、谐谑曲、幻想曲、狂想曲等。</a:t>
            </a:r>
            <a:endPar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20000"/>
              </a:lnSpc>
            </a:pPr>
            <a:r>
              <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000" i="0" dirty="0" smtClean="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0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④根据生活类型，分为宗教类的经文歌、弥撒曲、众赞歌，劳动类的打夯歌、渔歌、牧歌、田歌，习俗类的酒歌、婚嫁歌、丧歌，典礼类的国歌、校歌、厂歌，爱情类的情歌、恋歌，军队操行类的进行曲、操练歌，休闲类的舞曲等。</a:t>
            </a:r>
            <a:r>
              <a:rPr lang="zh-CN" altLang="en-US" sz="200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endParaRPr lang="zh-CN" altLang="en-US" sz="200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pic>
        <p:nvPicPr>
          <p:cNvPr id="98306" name="图片 816133" descr="treble_clef"/>
          <p:cNvPicPr>
            <a:picLocks noChangeAspect="1"/>
          </p:cNvPicPr>
          <p:nvPr/>
        </p:nvPicPr>
        <p:blipFill>
          <a:blip r:embed="rId1"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98307" name="文本框 1"/>
          <p:cNvSpPr txBox="1"/>
          <p:nvPr/>
        </p:nvSpPr>
        <p:spPr>
          <a:xfrm>
            <a:off x="1304925" y="1062038"/>
            <a:ext cx="4203700" cy="522287"/>
          </a:xfrm>
          <a:prstGeom prst="rect">
            <a:avLst/>
          </a:prstGeom>
          <a:noFill/>
          <a:ln w="9525">
            <a:noFill/>
          </a:ln>
        </p:spPr>
        <p:txBody>
          <a:bodyPr wrap="none" anchor="t">
            <a:spAutoFit/>
          </a:bodyPr>
          <a:lstStyle/>
          <a:p>
            <a:r>
              <a:rPr lang="en-US" altLang="en-US" sz="28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2800" b="1" i="0" dirty="0">
                <a:solidFill>
                  <a:srgbClr val="990033"/>
                </a:solidFill>
                <a:latin typeface="黑体" panose="02010609060101010101" pitchFamily="2" charset="-122"/>
                <a:ea typeface="黑体" panose="02010609060101010101" pitchFamily="2" charset="-122"/>
              </a:rPr>
              <a:t>音乐体裁划分及样式：</a:t>
            </a:r>
            <a:endParaRPr lang="zh-CN" altLang="en-US" sz="2800" b="1" i="0" dirty="0">
              <a:solidFill>
                <a:srgbClr val="990033"/>
              </a:solidFill>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99330"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99331"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29351" y="2498724"/>
            <a:ext cx="7436485" cy="3312025"/>
          </a:xfrm>
          <a:prstGeom prst="chevron">
            <a:avLst/>
          </a:prstGeom>
          <a:solidFill>
            <a:srgbClr val="92D050"/>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200" b="1" i="0" strike="noStrike" noProof="1">
                <a:solidFill>
                  <a:srgbClr val="C00000"/>
                </a:solidFill>
                <a:latin typeface="华文新魏" panose="02010800040101010101" pitchFamily="2" charset="-122"/>
                <a:ea typeface="华文新魏" panose="02010800040101010101" pitchFamily="2" charset="-122"/>
                <a:sym typeface="+mn-ea"/>
              </a:rPr>
              <a:t> 5.</a:t>
            </a:r>
            <a:r>
              <a:rPr lang="en-US" altLang="zh-CN" sz="3200" b="1" i="0" strike="noStrike" noProof="1">
                <a:solidFill>
                  <a:srgbClr val="C00000"/>
                </a:solidFill>
                <a:latin typeface="华文新魏" panose="02010800040101010101" pitchFamily="2" charset="-122"/>
                <a:ea typeface="华文新魏" panose="02010800040101010101" pitchFamily="2" charset="-122"/>
                <a:sym typeface="宋体" panose="02010600030101010101" pitchFamily="2" charset="-122"/>
              </a:rPr>
              <a:t>从音响营造的意境切入，引发联想与想象，探究音乐表现的内涵</a:t>
            </a:r>
            <a:r>
              <a:rPr lang="zh-CN" altLang="en-US" sz="3200" b="1" i="0" strike="noStrike" noProof="1">
                <a:solidFill>
                  <a:srgbClr val="C00000"/>
                </a:solidFill>
                <a:latin typeface="华文新魏" panose="02010800040101010101" pitchFamily="2" charset="-122"/>
                <a:ea typeface="华文新魏" panose="02010800040101010101" pitchFamily="2" charset="-122"/>
                <a:sym typeface="宋体" panose="02010600030101010101" pitchFamily="2" charset="-122"/>
              </a:rPr>
              <a:t>。</a:t>
            </a:r>
            <a:endParaRPr lang="zh-CN" altLang="en-US" sz="3200" b="1" i="0" strike="noStrike" noProof="1">
              <a:solidFill>
                <a:srgbClr val="C00000"/>
              </a:solidFill>
              <a:latin typeface="华文新魏" panose="02010800040101010101" pitchFamily="2" charset="-122"/>
              <a:ea typeface="华文新魏" panose="02010800040101010101" pitchFamily="2" charset="-122"/>
              <a:sym typeface="宋体" panose="02010600030101010101" pitchFamily="2" charset="-122"/>
            </a:endParaRPr>
          </a:p>
          <a:p>
            <a:pPr algn="ctr" fontAlgn="base"/>
            <a:endParaRPr lang="zh-CN" altLang="en-US" sz="32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文本框 99"/>
          <p:cNvSpPr txBox="1"/>
          <p:nvPr/>
        </p:nvSpPr>
        <p:spPr>
          <a:xfrm>
            <a:off x="646107" y="1954207"/>
            <a:ext cx="7850193" cy="3636645"/>
          </a:xfrm>
          <a:prstGeom prst="rect">
            <a:avLst/>
          </a:prstGeom>
          <a:noFill/>
          <a:ln w="9525">
            <a:noFill/>
          </a:ln>
        </p:spPr>
        <p:txBody>
          <a:bodyPr wrap="square" anchor="t">
            <a:spAutoFit/>
          </a:bodyPr>
          <a:lstStyle/>
          <a:p>
            <a:pPr>
              <a:lnSpc>
                <a:spcPct val="120000"/>
              </a:lnSpc>
            </a:pPr>
            <a:r>
              <a:rPr lang="en-US" altLang="zh-CN" sz="2000" b="1" i="0" noProof="1">
                <a:solidFill>
                  <a:srgbClr val="C00000"/>
                </a:solidFill>
                <a:latin typeface="华文楷体" panose="02010600040101010101" pitchFamily="2" charset="-122"/>
                <a:ea typeface="华文楷体" panose="02010600040101010101" pitchFamily="2" charset="-122"/>
                <a:cs typeface="+mn-cs"/>
                <a:sym typeface="宋体" panose="02010600030101010101" pitchFamily="2" charset="-122"/>
              </a:rPr>
              <a:t>.      </a:t>
            </a:r>
            <a:r>
              <a:rPr lang="en-US" altLang="zh-CN" sz="28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2800" b="1" i="0" noProof="1">
                <a:solidFill>
                  <a:srgbClr val="0000FF"/>
                </a:solidFill>
                <a:latin typeface="华文新魏" panose="02010800040101010101" pitchFamily="2" charset="-122"/>
                <a:ea typeface="华文新魏" panose="02010800040101010101" pitchFamily="2" charset="-122"/>
                <a:cs typeface="+mn-cs"/>
              </a:rPr>
              <a:t>什么是意境？</a:t>
            </a:r>
            <a:endParaRPr lang="zh-CN" altLang="en-US" sz="2800" b="1" i="0" noProof="1">
              <a:solidFill>
                <a:srgbClr val="0000FF"/>
              </a:solidFill>
              <a:latin typeface="华文新魏" panose="02010800040101010101" pitchFamily="2" charset="-122"/>
              <a:ea typeface="华文新魏" panose="02010800040101010101" pitchFamily="2" charset="-122"/>
            </a:endParaRPr>
          </a:p>
          <a:p>
            <a:pPr>
              <a:lnSpc>
                <a:spcPct val="120000"/>
              </a:lnSpc>
            </a:pPr>
            <a:r>
              <a:rPr lang="en-US" altLang="zh-CN"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        </a:t>
            </a:r>
            <a:r>
              <a:rPr lang="en-US" altLang="zh-CN" sz="2400" b="1" i="0" noProof="1">
                <a:ln w="22225">
                  <a:solidFill>
                    <a:schemeClr val="accent2"/>
                  </a:solidFill>
                  <a:prstDash val="solid"/>
                </a:ln>
                <a:solidFill>
                  <a:schemeClr val="accent2">
                    <a:lumMod val="40000"/>
                    <a:lumOff val="60000"/>
                  </a:schemeClr>
                </a:solidFill>
                <a:latin typeface="华文楷体" panose="02010600040101010101" pitchFamily="2" charset="-122"/>
                <a:ea typeface="华文楷体" panose="02010600040101010101" pitchFamily="2" charset="-122"/>
                <a:cs typeface="+mn-cs"/>
                <a:sym typeface="宋体" panose="02010600030101010101" pitchFamily="2" charset="-122"/>
              </a:rPr>
              <a:t>“意”是情与理的统一，“境”是形与神的统一。</a:t>
            </a:r>
            <a:endParaRPr lang="en-US" altLang="zh-CN" sz="2400" b="1" i="0" noProof="1">
              <a:ln w="22225">
                <a:solidFill>
                  <a:schemeClr val="accent2"/>
                </a:solidFill>
                <a:prstDash val="solid"/>
              </a:ln>
              <a:solidFill>
                <a:schemeClr val="accent2">
                  <a:lumMod val="40000"/>
                  <a:lumOff val="60000"/>
                </a:schemeClr>
              </a:solidFill>
              <a:latin typeface="华文楷体" panose="02010600040101010101" pitchFamily="2" charset="-122"/>
              <a:ea typeface="华文楷体" panose="02010600040101010101" pitchFamily="2" charset="-122"/>
              <a:sym typeface="宋体" panose="02010600030101010101" pitchFamily="2" charset="-122"/>
            </a:endParaRPr>
          </a:p>
          <a:p>
            <a:pPr>
              <a:lnSpc>
                <a:spcPct val="120000"/>
              </a:lnSpc>
            </a:pPr>
            <a:r>
              <a:rPr lang="en-US" altLang="zh-CN"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          在</a:t>
            </a:r>
            <a:r>
              <a:rPr lang="zh-CN" altLang="en-US"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其</a:t>
            </a:r>
            <a:r>
              <a:rPr lang="en-US" altLang="zh-CN"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统一过程中，情理、形神相互渗透，相互制约，就形成了“意境”。</a:t>
            </a:r>
            <a:r>
              <a:rPr lang="zh-CN" altLang="en-US"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意境</a:t>
            </a:r>
            <a:r>
              <a:rPr lang="en-US" altLang="zh-CN"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是一种令人感受领悟、意味无穷却又难以用言语阐明的意蕴和境界。它是形神情理的统一、虚实有无的协调，既生于意外，又蕴于象内。作为音乐艺术来说，其发出的任何音响，不代表任何确切的文学概念，</a:t>
            </a:r>
            <a:r>
              <a:rPr lang="zh-CN" altLang="en-US"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因此</a:t>
            </a:r>
            <a:r>
              <a:rPr lang="en-US" altLang="zh-CN"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a:t>
            </a:r>
            <a:r>
              <a:rPr lang="zh-CN" altLang="en-US"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其音响意境则是我们感悟和理解音乐内涵的切入点。</a:t>
            </a:r>
            <a:endParaRPr lang="zh-CN" altLang="en-US" sz="2000" b="1" i="0" noProof="1">
              <a:solidFill>
                <a:srgbClr val="0000FF"/>
              </a:solidFill>
              <a:latin typeface="华文楷体" panose="02010600040101010101" pitchFamily="2" charset="-122"/>
              <a:ea typeface="华文楷体" panose="02010600040101010101" pitchFamily="2" charset="-122"/>
              <a:sym typeface="宋体" panose="02010600030101010101" pitchFamily="2" charset="-122"/>
            </a:endParaRPr>
          </a:p>
          <a:p>
            <a:pPr>
              <a:lnSpc>
                <a:spcPct val="120000"/>
              </a:lnSpc>
            </a:pPr>
            <a:r>
              <a:rPr lang="en-US" altLang="zh-CN" sz="2000" b="1" i="0" noProof="1">
                <a:solidFill>
                  <a:srgbClr val="0000FF"/>
                </a:solidFill>
                <a:latin typeface="华文楷体" panose="02010600040101010101" pitchFamily="2" charset="-122"/>
                <a:ea typeface="华文楷体" panose="02010600040101010101" pitchFamily="2" charset="-122"/>
                <a:cs typeface="+mn-cs"/>
                <a:sym typeface="宋体" panose="02010600030101010101" pitchFamily="2" charset="-122"/>
              </a:rPr>
              <a:t>         </a:t>
            </a:r>
            <a:endParaRPr lang="en-US" altLang="zh-CN" sz="1800" b="1" i="0" noProof="1">
              <a:solidFill>
                <a:srgbClr val="890000"/>
              </a:solidFill>
              <a:latin typeface="华文楷体" panose="02010600040101010101" pitchFamily="2" charset="-122"/>
              <a:ea typeface="华文楷体" panose="02010600040101010101" pitchFamily="2" charset="-122"/>
              <a:sym typeface="宋体" panose="02010600030101010101" pitchFamily="2" charset="-122"/>
            </a:endParaRPr>
          </a:p>
        </p:txBody>
      </p:sp>
      <p:pic>
        <p:nvPicPr>
          <p:cNvPr id="100354" name="图片 816133" descr="treble_clef"/>
          <p:cNvPicPr>
            <a:picLocks noChangeAspect="1"/>
          </p:cNvPicPr>
          <p:nvPr/>
        </p:nvPicPr>
        <p:blipFill>
          <a:blip r:embed="rId1" cstate="print"/>
          <a:stretch>
            <a:fillRect/>
          </a:stretch>
        </p:blipFill>
        <p:spPr>
          <a:xfrm>
            <a:off x="323850" y="404813"/>
            <a:ext cx="835025" cy="1916112"/>
          </a:xfrm>
          <a:prstGeom prst="rect">
            <a:avLst/>
          </a:prstGeom>
          <a:noFill/>
          <a:ln w="9525">
            <a:noFill/>
          </a:ln>
          <a:effectLst>
            <a:outerShdw dist="107763" dir="13499999" algn="ctr" rotWithShape="0">
              <a:srgbClr val="808080">
                <a:alpha val="50000"/>
              </a:srgbClr>
            </a:outerShdw>
          </a:effectLst>
        </p:spPr>
      </p:pic>
      <p:pic>
        <p:nvPicPr>
          <p:cNvPr id="100355" name="图片 816130" descr="musicalinstrument12[1]"/>
          <p:cNvPicPr>
            <a:picLocks noChangeAspect="1"/>
          </p:cNvPicPr>
          <p:nvPr/>
        </p:nvPicPr>
        <p:blipFill>
          <a:blip r:embed="rId2" cstate="print"/>
          <a:stretch>
            <a:fillRect/>
          </a:stretch>
        </p:blipFill>
        <p:spPr>
          <a:xfrm>
            <a:off x="7202488" y="5557838"/>
            <a:ext cx="1482725" cy="604837"/>
          </a:xfrm>
          <a:prstGeom prst="rect">
            <a:avLst/>
          </a:prstGeom>
          <a:noFill/>
          <a:ln w="9525">
            <a:noFill/>
          </a:ln>
        </p:spPr>
      </p:pic>
      <p:sp>
        <p:nvSpPr>
          <p:cNvPr id="100356" name="文本框 1"/>
          <p:cNvSpPr txBox="1"/>
          <p:nvPr/>
        </p:nvSpPr>
        <p:spPr>
          <a:xfrm>
            <a:off x="1158875" y="949325"/>
            <a:ext cx="4870450" cy="584200"/>
          </a:xfrm>
          <a:prstGeom prst="rect">
            <a:avLst/>
          </a:prstGeom>
          <a:noFill/>
          <a:ln w="9525">
            <a:noFill/>
          </a:ln>
        </p:spPr>
        <p:txBody>
          <a:bodyPr wrap="square" anchor="t">
            <a:spAutoFit/>
          </a:bodyPr>
          <a:lstStyle/>
          <a:p>
            <a:r>
              <a:rPr lang="en-US"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切入点：</a:t>
            </a:r>
            <a:r>
              <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rPr>
              <a:t>音响意境</a:t>
            </a:r>
            <a:endPar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endParaRPr>
          </a:p>
        </p:txBody>
      </p:sp>
      <p:sp>
        <p:nvSpPr>
          <p:cNvPr id="2050" name=" 2050"/>
          <p:cNvSpPr/>
          <p:nvPr/>
        </p:nvSpPr>
        <p:spPr bwMode="auto">
          <a:xfrm>
            <a:off x="6650038" y="1014413"/>
            <a:ext cx="1368425" cy="1090613"/>
          </a:xfrm>
          <a:custGeom>
            <a:avLst/>
            <a:gdLst>
              <a:gd name="T0" fmla="*/ 942322 w 3841"/>
              <a:gd name="T1" fmla="*/ 1696878 h 3861"/>
              <a:gd name="T2" fmla="*/ 612206 w 3841"/>
              <a:gd name="T3" fmla="*/ 1630196 h 3861"/>
              <a:gd name="T4" fmla="*/ 0 w 3841"/>
              <a:gd name="T5" fmla="*/ 1797599 h 3861"/>
              <a:gd name="T6" fmla="*/ 282090 w 3841"/>
              <a:gd name="T7" fmla="*/ 1380724 h 3861"/>
              <a:gd name="T8" fmla="*/ 93719 w 3841"/>
              <a:gd name="T9" fmla="*/ 848206 h 3861"/>
              <a:gd name="T10" fmla="*/ 942322 w 3841"/>
              <a:gd name="T11" fmla="*/ 0 h 3861"/>
              <a:gd name="T12" fmla="*/ 1790924 w 3841"/>
              <a:gd name="T13" fmla="*/ 848206 h 3861"/>
              <a:gd name="T14" fmla="*/ 942322 w 3841"/>
              <a:gd name="T15" fmla="*/ 1696878 h 3861"/>
              <a:gd name="T16" fmla="*/ 682146 w 3841"/>
              <a:gd name="T17" fmla="*/ 1245496 h 3861"/>
              <a:gd name="T18" fmla="*/ 803375 w 3841"/>
              <a:gd name="T19" fmla="*/ 1371398 h 3861"/>
              <a:gd name="T20" fmla="*/ 956776 w 3841"/>
              <a:gd name="T21" fmla="*/ 1221248 h 3861"/>
              <a:gd name="T22" fmla="*/ 830884 w 3841"/>
              <a:gd name="T23" fmla="*/ 1092082 h 3861"/>
              <a:gd name="T24" fmla="*/ 682146 w 3841"/>
              <a:gd name="T25" fmla="*/ 1245496 h 3861"/>
              <a:gd name="T26" fmla="*/ 988948 w 3841"/>
              <a:gd name="T27" fmla="*/ 301698 h 3861"/>
              <a:gd name="T28" fmla="*/ 729705 w 3841"/>
              <a:gd name="T29" fmla="*/ 367913 h 3861"/>
              <a:gd name="T30" fmla="*/ 758613 w 3841"/>
              <a:gd name="T31" fmla="*/ 522726 h 3861"/>
              <a:gd name="T32" fmla="*/ 926002 w 3841"/>
              <a:gd name="T33" fmla="*/ 479826 h 3861"/>
              <a:gd name="T34" fmla="*/ 1015059 w 3841"/>
              <a:gd name="T35" fmla="*/ 553502 h 3861"/>
              <a:gd name="T36" fmla="*/ 892431 w 3841"/>
              <a:gd name="T37" fmla="*/ 723703 h 3861"/>
              <a:gd name="T38" fmla="*/ 752552 w 3841"/>
              <a:gd name="T39" fmla="*/ 978771 h 3861"/>
              <a:gd name="T40" fmla="*/ 747889 w 3841"/>
              <a:gd name="T41" fmla="*/ 1018406 h 3861"/>
              <a:gd name="T42" fmla="*/ 962837 w 3841"/>
              <a:gd name="T43" fmla="*/ 1018406 h 3861"/>
              <a:gd name="T44" fmla="*/ 970298 w 3841"/>
              <a:gd name="T45" fmla="*/ 981568 h 3861"/>
              <a:gd name="T46" fmla="*/ 1074741 w 3841"/>
              <a:gd name="T47" fmla="*/ 800643 h 3861"/>
              <a:gd name="T48" fmla="*/ 1242130 w 3841"/>
              <a:gd name="T49" fmla="*/ 510602 h 3861"/>
              <a:gd name="T50" fmla="*/ 988948 w 3841"/>
              <a:gd name="T51" fmla="*/ 301698 h 38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41" h="386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rgbClr val="FFC000"/>
          </a:solidFill>
          <a:ln>
            <a:solidFill>
              <a:schemeClr val="accent4"/>
            </a:solid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base"/>
            <a:endParaRPr lang="zh-CN" altLang="en-US" strike="noStrike" noProof="1"/>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73730"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56323" name="文本框 1"/>
          <p:cNvSpPr txBox="1"/>
          <p:nvPr/>
        </p:nvSpPr>
        <p:spPr>
          <a:xfrm>
            <a:off x="1042988" y="1939925"/>
            <a:ext cx="7558088" cy="521970"/>
          </a:xfrm>
          <a:prstGeom prst="rect">
            <a:avLst/>
          </a:prstGeom>
          <a:noFill/>
          <a:ln w="9525">
            <a:noFill/>
          </a:ln>
        </p:spPr>
        <p:txBody>
          <a:bodyPr wrap="square" anchor="t">
            <a:spAutoFit/>
          </a:bodyPr>
          <a:lstStyle/>
          <a:p>
            <a:r>
              <a:rPr lang="en-US" altLang="zh-CN" sz="2000" b="1" i="0" noProof="1">
                <a:solidFill>
                  <a:srgbClr val="FF3B3B"/>
                </a:solidFill>
                <a:latin typeface="华文新魏" panose="02010800040101010101" pitchFamily="2" charset="-122"/>
                <a:ea typeface="华文新魏" panose="02010800040101010101" pitchFamily="2" charset="-122"/>
                <a:cs typeface="+mn-cs"/>
              </a:rPr>
              <a:t>         </a:t>
            </a:r>
            <a:r>
              <a:rPr lang="en-US" altLang="zh-CN" sz="2800" b="1" i="0" noProof="1">
                <a:solidFill>
                  <a:srgbClr val="FF3B3B"/>
                </a:solidFill>
                <a:latin typeface="华文新魏" panose="02010800040101010101" pitchFamily="2" charset="-122"/>
                <a:ea typeface="华文新魏" panose="02010800040101010101" pitchFamily="2" charset="-122"/>
                <a:cs typeface="+mn-cs"/>
              </a:rPr>
              <a:t> </a:t>
            </a:r>
            <a:r>
              <a:rPr lang="zh-CN" altLang="en-US" sz="2800" b="1"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课标建议：</a:t>
            </a:r>
            <a:r>
              <a:rPr lang="en-US" altLang="zh-CN"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 </a:t>
            </a:r>
            <a:r>
              <a:rPr lang="en-US" altLang="zh-CN" sz="2400" i="0" noProof="1">
                <a:solidFill>
                  <a:srgbClr val="0000FF"/>
                </a:solidFill>
                <a:latin typeface="华文新魏" panose="02010800040101010101" pitchFamily="2" charset="-122"/>
                <a:ea typeface="华文新魏" panose="02010800040101010101" pitchFamily="2" charset="-122"/>
                <a:cs typeface="+mn-cs"/>
              </a:rPr>
              <a:t>       </a:t>
            </a:r>
            <a:endParaRPr lang="en-US" altLang="zh-CN" sz="2400" i="0" noProof="1">
              <a:solidFill>
                <a:srgbClr val="0000FF"/>
              </a:solidFill>
              <a:latin typeface="华文新魏" panose="02010800040101010101" pitchFamily="2" charset="-122"/>
              <a:ea typeface="华文新魏" panose="02010800040101010101" pitchFamily="2" charset="-122"/>
            </a:endParaRPr>
          </a:p>
        </p:txBody>
      </p:sp>
      <p:sp>
        <p:nvSpPr>
          <p:cNvPr id="73732" name="文本框 3"/>
          <p:cNvSpPr txBox="1"/>
          <p:nvPr/>
        </p:nvSpPr>
        <p:spPr>
          <a:xfrm>
            <a:off x="1043305" y="952500"/>
            <a:ext cx="6574155" cy="645160"/>
          </a:xfrm>
          <a:prstGeom prst="rect">
            <a:avLst/>
          </a:prstGeom>
          <a:noFill/>
          <a:ln w="9525">
            <a:noFill/>
          </a:ln>
        </p:spPr>
        <p:txBody>
          <a:bodyPr wrap="square" anchor="t">
            <a:spAutoFit/>
          </a:bodyPr>
          <a:lstStyle/>
          <a:p>
            <a:r>
              <a:rPr lang="en-US" altLang="zh-CN" sz="3600" i="0" dirty="0">
                <a:solidFill>
                  <a:schemeClr val="accent2"/>
                </a:solidFill>
                <a:latin typeface="华文琥珀" panose="02010800040101010101" pitchFamily="2" charset="-122"/>
                <a:ea typeface="华文琥珀" panose="02010800040101010101" pitchFamily="2" charset="-122"/>
              </a:rPr>
              <a:t> </a:t>
            </a:r>
            <a:r>
              <a:rPr lang="zh-CN" altLang="en-US" sz="3600" i="0" dirty="0">
                <a:solidFill>
                  <a:schemeClr val="accent2"/>
                </a:solidFill>
                <a:latin typeface="华文琥珀" panose="02010800040101010101" pitchFamily="2" charset="-122"/>
                <a:ea typeface="华文琥珀" panose="02010800040101010101" pitchFamily="2" charset="-122"/>
              </a:rPr>
              <a:t>一、审美感知素养的教学建议</a:t>
            </a:r>
            <a:endParaRPr lang="zh-CN" altLang="en-US" sz="3600" i="0" dirty="0">
              <a:solidFill>
                <a:schemeClr val="accent2"/>
              </a:solidFill>
              <a:latin typeface="华文琥珀" panose="02010800040101010101" pitchFamily="2" charset="-122"/>
              <a:ea typeface="华文琥珀" panose="02010800040101010101" pitchFamily="2" charset="-122"/>
            </a:endParaRPr>
          </a:p>
        </p:txBody>
      </p:sp>
      <p:sp>
        <p:nvSpPr>
          <p:cNvPr id="2" name="流程图: 资料带 1"/>
          <p:cNvSpPr/>
          <p:nvPr/>
        </p:nvSpPr>
        <p:spPr>
          <a:xfrm>
            <a:off x="1167130" y="1863725"/>
            <a:ext cx="7172960" cy="4333875"/>
          </a:xfrm>
          <a:prstGeom prst="flowChartPunchedTape">
            <a:avLst/>
          </a:prstGeom>
          <a:solidFill>
            <a:srgbClr val="D3C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lnSpc>
                <a:spcPct val="140000"/>
              </a:lnSpc>
            </a:pPr>
            <a:r>
              <a:rPr lang="en-US" altLang="zh-CN" sz="2400" b="1" i="0" strike="noStrike" noProof="1">
                <a:solidFill>
                  <a:srgbClr val="0000FF"/>
                </a:solidFill>
                <a:latin typeface="华文新魏" panose="02010800040101010101" pitchFamily="2" charset="-122"/>
                <a:ea typeface="华文新魏" panose="02010800040101010101" pitchFamily="2" charset="-122"/>
                <a:sym typeface="+mn-ea"/>
              </a:rPr>
              <a:t>         </a:t>
            </a:r>
            <a:r>
              <a:rPr lang="en-US" altLang="zh-CN" sz="2000" b="1" i="0" strike="noStrike" noProof="1">
                <a:solidFill>
                  <a:srgbClr val="0000FF"/>
                </a:solidFill>
                <a:latin typeface="华文新魏" panose="02010800040101010101" pitchFamily="2" charset="-122"/>
                <a:ea typeface="华文新魏" panose="02010800040101010101" pitchFamily="2" charset="-122"/>
                <a:sym typeface="+mn-ea"/>
              </a:rPr>
              <a:t> </a:t>
            </a:r>
            <a:endParaRPr lang="zh-CN" altLang="en-US" sz="2000" b="1" i="0" strike="noStrike" noProof="1">
              <a:solidFill>
                <a:schemeClr val="accent4"/>
              </a:solidFill>
              <a:latin typeface="华文新魏" panose="02010800040101010101" pitchFamily="2" charset="-122"/>
              <a:ea typeface="华文新魏" panose="02010800040101010101" pitchFamily="2" charset="-122"/>
              <a:sym typeface="+mn-ea"/>
            </a:endParaRPr>
          </a:p>
          <a:p>
            <a:pPr algn="l" fontAlgn="base">
              <a:lnSpc>
                <a:spcPct val="140000"/>
              </a:lnSpc>
            </a:pPr>
            <a:r>
              <a:rPr lang="zh-CN" altLang="en-US" sz="2000" b="1" i="0" strike="noStrike" noProof="1">
                <a:solidFill>
                  <a:schemeClr val="accent4"/>
                </a:solidFill>
                <a:latin typeface="华文新魏" panose="02010800040101010101" pitchFamily="2" charset="-122"/>
                <a:ea typeface="华文新魏" panose="02010800040101010101" pitchFamily="2" charset="-122"/>
                <a:sym typeface="+mn-ea"/>
              </a:rPr>
              <a:t>       </a:t>
            </a:r>
            <a:r>
              <a:rPr lang="zh-CN" altLang="en-US" sz="2400" b="1" i="0" strike="noStrike" noProof="1">
                <a:solidFill>
                  <a:schemeClr val="accent4"/>
                </a:solidFill>
                <a:latin typeface="华文新魏" panose="02010800040101010101" pitchFamily="2" charset="-122"/>
                <a:ea typeface="华文新魏" panose="02010800040101010101" pitchFamily="2" charset="-122"/>
                <a:sym typeface="+mn-ea"/>
              </a:rPr>
              <a:t>   学生</a:t>
            </a:r>
            <a:r>
              <a:rPr lang="en-US" altLang="zh-CN" sz="2400" b="1" i="0" strike="noStrike" noProof="1">
                <a:solidFill>
                  <a:schemeClr val="accent4"/>
                </a:solidFill>
                <a:latin typeface="华文新魏" panose="02010800040101010101" pitchFamily="2" charset="-122"/>
                <a:ea typeface="华文新魏" panose="02010800040101010101" pitchFamily="2" charset="-122"/>
                <a:sym typeface="+mn-ea"/>
              </a:rPr>
              <a:t>审美感知素养的培育，应立足于音乐艺术具有的</a:t>
            </a:r>
            <a:r>
              <a:rPr lang="zh-CN" altLang="en-US" sz="2400" b="1" i="0" u="sng" strike="noStrike" noProof="1">
                <a:solidFill>
                  <a:srgbClr val="990033"/>
                </a:solidFill>
                <a:latin typeface="华文新魏" panose="02010800040101010101" pitchFamily="2" charset="-122"/>
                <a:ea typeface="华文新魏" panose="02010800040101010101" pitchFamily="2" charset="-122"/>
                <a:sym typeface="+mn-ea"/>
              </a:rPr>
              <a:t>特殊音响</a:t>
            </a:r>
            <a:r>
              <a:rPr lang="en-US" altLang="zh-CN" sz="2400" b="1" i="0" u="sng" strike="noStrike" noProof="1">
                <a:solidFill>
                  <a:srgbClr val="990033"/>
                </a:solidFill>
                <a:latin typeface="华文新魏" panose="02010800040101010101" pitchFamily="2" charset="-122"/>
                <a:ea typeface="华文新魏" panose="02010800040101010101" pitchFamily="2" charset="-122"/>
                <a:sym typeface="+mn-ea"/>
              </a:rPr>
              <a:t>特征</a:t>
            </a:r>
            <a:r>
              <a:rPr lang="en-US" altLang="zh-CN" sz="2400" b="1" i="0" strike="noStrike" noProof="1">
                <a:solidFill>
                  <a:schemeClr val="accent4"/>
                </a:solidFill>
                <a:latin typeface="华文新魏" panose="02010800040101010101" pitchFamily="2" charset="-122"/>
                <a:ea typeface="华文新魏" panose="02010800040101010101" pitchFamily="2" charset="-122"/>
                <a:sym typeface="+mn-ea"/>
              </a:rPr>
              <a:t>，可从学生易于接受的各种</a:t>
            </a:r>
            <a:r>
              <a:rPr lang="en-US" altLang="zh-CN" sz="2400" b="1" i="0" u="sng" strike="noStrike" noProof="1">
                <a:solidFill>
                  <a:srgbClr val="990033"/>
                </a:solidFill>
                <a:latin typeface="华文新魏" panose="02010800040101010101" pitchFamily="2" charset="-122"/>
                <a:ea typeface="华文新魏" panose="02010800040101010101" pitchFamily="2" charset="-122"/>
                <a:sym typeface="+mn-ea"/>
              </a:rPr>
              <a:t>可感可知、可提示操作</a:t>
            </a:r>
            <a:r>
              <a:rPr lang="en-US" altLang="zh-CN" sz="2400" b="1" i="0" strike="noStrike" noProof="1">
                <a:solidFill>
                  <a:schemeClr val="accent4"/>
                </a:solidFill>
                <a:latin typeface="华文新魏" panose="02010800040101010101" pitchFamily="2" charset="-122"/>
                <a:ea typeface="华文新魏" panose="02010800040101010101" pitchFamily="2" charset="-122"/>
                <a:sym typeface="+mn-ea"/>
              </a:rPr>
              <a:t>的音乐体验通道切入，引导学生有意识地将自身对音乐的</a:t>
            </a:r>
            <a:r>
              <a:rPr lang="en-US" altLang="zh-CN" sz="2400" b="1" i="0" u="sng" strike="noStrike" noProof="1">
                <a:solidFill>
                  <a:srgbClr val="990033"/>
                </a:solidFill>
                <a:latin typeface="华文新魏" panose="02010800040101010101" pitchFamily="2" charset="-122"/>
                <a:ea typeface="华文新魏" panose="02010800040101010101" pitchFamily="2" charset="-122"/>
                <a:sym typeface="+mn-ea"/>
              </a:rPr>
              <a:t>主观感受融入对客观音响</a:t>
            </a:r>
            <a:r>
              <a:rPr lang="en-US" altLang="zh-CN" sz="2400" b="1" i="0" strike="noStrike" noProof="1">
                <a:solidFill>
                  <a:schemeClr val="accent4"/>
                </a:solidFill>
                <a:latin typeface="华文新魏" panose="02010800040101010101" pitchFamily="2" charset="-122"/>
                <a:ea typeface="华文新魏" panose="02010800040101010101" pitchFamily="2" charset="-122"/>
                <a:sym typeface="+mn-ea"/>
              </a:rPr>
              <a:t>的体验感知中。</a:t>
            </a:r>
            <a:endParaRPr lang="en-US" altLang="zh-CN" sz="2400" b="1" i="0" strike="noStrike" noProof="1">
              <a:solidFill>
                <a:schemeClr val="accent4"/>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文本框 99"/>
          <p:cNvSpPr txBox="1"/>
          <p:nvPr/>
        </p:nvSpPr>
        <p:spPr>
          <a:xfrm>
            <a:off x="644525" y="1792288"/>
            <a:ext cx="8139113" cy="3744595"/>
          </a:xfrm>
          <a:prstGeom prst="rect">
            <a:avLst/>
          </a:prstGeom>
          <a:noFill/>
          <a:ln w="9525">
            <a:noFill/>
          </a:ln>
        </p:spPr>
        <p:txBody>
          <a:bodyPr anchor="t">
            <a:spAutoFit/>
          </a:bodyPr>
          <a:lstStyle/>
          <a:p>
            <a:pPr>
              <a:lnSpc>
                <a:spcPct val="120000"/>
              </a:lnSpc>
            </a:pPr>
            <a:r>
              <a:rPr lang="en-US" altLang="zh-CN" sz="1800" b="1" i="0">
                <a:solidFill>
                  <a:srgbClr val="890000"/>
                </a:solidFill>
                <a:latin typeface="华文楷体" panose="02010600040101010101" pitchFamily="2" charset="-122"/>
                <a:ea typeface="华文楷体" panose="02010600040101010101" pitchFamily="2" charset="-122"/>
                <a:sym typeface="宋体" panose="02010600030101010101" pitchFamily="2" charset="-122"/>
              </a:rPr>
              <a:t>         </a:t>
            </a: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 </a:t>
            </a:r>
            <a:r>
              <a:rPr lang="en-US" altLang="zh-CN" sz="1800" b="1" i="0" err="1">
                <a:solidFill>
                  <a:srgbClr val="C00000"/>
                </a:solidFill>
                <a:latin typeface="华文楷体" panose="02010600040101010101" pitchFamily="2" charset="-122"/>
                <a:ea typeface="华文楷体" panose="02010600040101010101" pitchFamily="2" charset="-122"/>
                <a:sym typeface="宋体" panose="02010600030101010101" pitchFamily="2" charset="-122"/>
              </a:rPr>
              <a:t>摹拟性:</a:t>
            </a:r>
            <a:r>
              <a:rPr lang="en-US" altLang="zh-CN" sz="1800" b="1" i="0" err="1">
                <a:solidFill>
                  <a:srgbClr val="0000FF"/>
                </a:solidFill>
                <a:latin typeface="华文楷体" panose="02010600040101010101" pitchFamily="2" charset="-122"/>
                <a:ea typeface="华文楷体" panose="02010600040101010101" pitchFamily="2" charset="-122"/>
                <a:sym typeface="宋体" panose="02010600030101010101" pitchFamily="2" charset="-122"/>
              </a:rPr>
              <a:t>即用声音摹拟声音</a:t>
            </a:r>
            <a:r>
              <a:rPr lang="zh-CN" altLang="en-US" sz="1800" b="1" i="0" err="1">
                <a:solidFill>
                  <a:srgbClr val="0000FF"/>
                </a:solidFill>
                <a:latin typeface="华文楷体" panose="02010600040101010101" pitchFamily="2" charset="-122"/>
                <a:ea typeface="华文楷体" panose="02010600040101010101" pitchFamily="2" charset="-122"/>
                <a:sym typeface="宋体" panose="02010600030101010101" pitchFamily="2" charset="-122"/>
              </a:rPr>
              <a:t>、</a:t>
            </a:r>
            <a:r>
              <a:rPr lang="en-US" altLang="zh-CN" sz="1800" b="1" i="0" err="1">
                <a:solidFill>
                  <a:srgbClr val="0000FF"/>
                </a:solidFill>
                <a:latin typeface="华文楷体" panose="02010600040101010101" pitchFamily="2" charset="-122"/>
                <a:ea typeface="华文楷体" panose="02010600040101010101" pitchFamily="2" charset="-122"/>
                <a:sym typeface="宋体" panose="02010600030101010101" pitchFamily="2" charset="-122"/>
              </a:rPr>
              <a:t>表现声音</a:t>
            </a: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a:t>
            </a:r>
            <a:r>
              <a:rPr lang="zh-CN" altLang="en-US"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如</a:t>
            </a: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《赛马》中对马蹄声和嘶鸣声的模拟；《十面埋伏》中对铁器声和呐喊声的模拟；《战台风》中对风声的模拟；《百鸟朝凤》中对鸟叫声的模拟，等等。</a:t>
            </a:r>
            <a:endPar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endParaRPr>
          </a:p>
          <a:p>
            <a:pPr>
              <a:lnSpc>
                <a:spcPct val="120000"/>
              </a:lnSpc>
            </a:pP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          </a:t>
            </a:r>
            <a:r>
              <a:rPr lang="en-US" altLang="zh-CN" sz="1800" b="1" i="0" err="1">
                <a:solidFill>
                  <a:srgbClr val="C00000"/>
                </a:solidFill>
                <a:latin typeface="华文楷体" panose="02010600040101010101" pitchFamily="2" charset="-122"/>
                <a:ea typeface="华文楷体" panose="02010600040101010101" pitchFamily="2" charset="-122"/>
                <a:sym typeface="宋体" panose="02010600030101010101" pitchFamily="2" charset="-122"/>
              </a:rPr>
              <a:t>所指性:</a:t>
            </a:r>
            <a:r>
              <a:rPr lang="en-US" altLang="zh-CN" sz="1800" b="1" i="0" err="1">
                <a:solidFill>
                  <a:srgbClr val="0000FF"/>
                </a:solidFill>
                <a:latin typeface="华文楷体" panose="02010600040101010101" pitchFamily="2" charset="-122"/>
                <a:ea typeface="华文楷体" panose="02010600040101010101" pitchFamily="2" charset="-122"/>
                <a:sym typeface="宋体" panose="02010600030101010101" pitchFamily="2" charset="-122"/>
              </a:rPr>
              <a:t>即用音乐中的声音通过象征性的手法去表现某种客观现象或物质的所指对象</a:t>
            </a: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a:t>
            </a:r>
            <a:r>
              <a:rPr lang="zh-CN" altLang="en-US"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如明亮的小号，低沉的定音鼓，欢愉的长笛，阴暗的巴松等；</a:t>
            </a:r>
            <a:endParaRPr lang="zh-CN" altLang="en-US"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endParaRPr>
          </a:p>
          <a:p>
            <a:pPr>
              <a:lnSpc>
                <a:spcPct val="120000"/>
              </a:lnSpc>
            </a:pP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          </a:t>
            </a:r>
            <a:r>
              <a:rPr lang="en-US" altLang="zh-CN" sz="1800" b="1" i="0" err="1">
                <a:solidFill>
                  <a:srgbClr val="C00000"/>
                </a:solidFill>
                <a:latin typeface="华文楷体" panose="02010600040101010101" pitchFamily="2" charset="-122"/>
                <a:ea typeface="华文楷体" panose="02010600040101010101" pitchFamily="2" charset="-122"/>
                <a:sym typeface="宋体" panose="02010600030101010101" pitchFamily="2" charset="-122"/>
              </a:rPr>
              <a:t>意味性:</a:t>
            </a:r>
            <a:r>
              <a:rPr lang="en-US" altLang="zh-CN" sz="1800" b="1" i="0" err="1">
                <a:solidFill>
                  <a:srgbClr val="0000FF"/>
                </a:solidFill>
                <a:latin typeface="华文楷体" panose="02010600040101010101" pitchFamily="2" charset="-122"/>
                <a:ea typeface="华文楷体" panose="02010600040101010101" pitchFamily="2" charset="-122"/>
                <a:sym typeface="宋体" panose="02010600030101010101" pitchFamily="2" charset="-122"/>
              </a:rPr>
              <a:t>即用音乐中的声音</a:t>
            </a:r>
            <a:r>
              <a:rPr lang="zh-CN" altLang="en-US" sz="1800" b="1" i="0" err="1">
                <a:solidFill>
                  <a:srgbClr val="0000FF"/>
                </a:solidFill>
                <a:latin typeface="华文楷体" panose="02010600040101010101" pitchFamily="2" charset="-122"/>
                <a:ea typeface="华文楷体" panose="02010600040101010101" pitchFamily="2" charset="-122"/>
                <a:sym typeface="宋体" panose="02010600030101010101" pitchFamily="2" charset="-122"/>
              </a:rPr>
              <a:t>营造</a:t>
            </a:r>
            <a:r>
              <a:rPr lang="en-US" altLang="zh-CN" sz="1800" b="1" i="0" err="1">
                <a:solidFill>
                  <a:srgbClr val="0000FF"/>
                </a:solidFill>
                <a:latin typeface="华文楷体" panose="02010600040101010101" pitchFamily="2" charset="-122"/>
                <a:ea typeface="华文楷体" panose="02010600040101010101" pitchFamily="2" charset="-122"/>
                <a:sym typeface="宋体" panose="02010600030101010101" pitchFamily="2" charset="-122"/>
              </a:rPr>
              <a:t>特殊的气氛去意味某些事物和现象</a:t>
            </a: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。如声波态势的高峰与低谷、上升与下降、高昂与低沉、规整与零散、紧张与疏缓、扩张与浓缩等都意味着一种情绪或一种意境。</a:t>
            </a:r>
            <a:endPar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endParaRPr>
          </a:p>
          <a:p>
            <a:pPr>
              <a:lnSpc>
                <a:spcPct val="120000"/>
              </a:lnSpc>
            </a:pP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          </a:t>
            </a:r>
            <a:r>
              <a:rPr lang="en-US" altLang="zh-CN" sz="1800" b="1" i="0" err="1">
                <a:solidFill>
                  <a:srgbClr val="C00000"/>
                </a:solidFill>
                <a:latin typeface="华文楷体" panose="02010600040101010101" pitchFamily="2" charset="-122"/>
                <a:ea typeface="华文楷体" panose="02010600040101010101" pitchFamily="2" charset="-122"/>
                <a:sym typeface="宋体" panose="02010600030101010101" pitchFamily="2" charset="-122"/>
              </a:rPr>
              <a:t>传情性:</a:t>
            </a:r>
            <a:r>
              <a:rPr lang="en-US" altLang="zh-CN" sz="1800" b="1" i="0" err="1">
                <a:solidFill>
                  <a:srgbClr val="0000FF"/>
                </a:solidFill>
                <a:latin typeface="华文楷体" panose="02010600040101010101" pitchFamily="2" charset="-122"/>
                <a:ea typeface="华文楷体" panose="02010600040101010101" pitchFamily="2" charset="-122"/>
                <a:sym typeface="宋体" panose="02010600030101010101" pitchFamily="2" charset="-122"/>
              </a:rPr>
              <a:t>即用音乐中的声音通过各种手法去表达不同的情绪，并引发人们产生共同的内心体验</a:t>
            </a:r>
            <a:r>
              <a:rPr lang="en-US" altLang="zh-CN"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a:t>
            </a:r>
            <a:r>
              <a:rPr lang="zh-CN" altLang="en-US"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rPr>
              <a:t>音乐重在表情，诉说并传达一种情感信息（如喜怒哀乐，悲欢伤恨等），试图唤起潜存于人类内心的情感源，并与之产生共鸣。</a:t>
            </a:r>
            <a:endParaRPr lang="zh-CN" altLang="en-US" sz="1800" b="1" i="0">
              <a:solidFill>
                <a:srgbClr val="0000FF"/>
              </a:solidFill>
              <a:latin typeface="华文楷体" panose="02010600040101010101" pitchFamily="2" charset="-122"/>
              <a:ea typeface="华文楷体" panose="02010600040101010101" pitchFamily="2" charset="-122"/>
              <a:sym typeface="宋体" panose="02010600030101010101" pitchFamily="2" charset="-122"/>
            </a:endParaRPr>
          </a:p>
        </p:txBody>
      </p:sp>
      <p:pic>
        <p:nvPicPr>
          <p:cNvPr id="101378" name="图片 816133" descr="treble_clef"/>
          <p:cNvPicPr>
            <a:picLocks noChangeAspect="1"/>
          </p:cNvPicPr>
          <p:nvPr/>
        </p:nvPicPr>
        <p:blipFill>
          <a:blip r:embed="rId1" cstate="print"/>
          <a:stretch>
            <a:fillRect/>
          </a:stretch>
        </p:blipFill>
        <p:spPr>
          <a:xfrm>
            <a:off x="323850" y="404813"/>
            <a:ext cx="835025" cy="1916112"/>
          </a:xfrm>
          <a:prstGeom prst="rect">
            <a:avLst/>
          </a:prstGeom>
          <a:noFill/>
          <a:ln w="9525">
            <a:noFill/>
          </a:ln>
          <a:effectLst>
            <a:outerShdw dist="107763" dir="13499999" algn="ctr" rotWithShape="0">
              <a:srgbClr val="808080">
                <a:alpha val="50000"/>
              </a:srgbClr>
            </a:outerShdw>
          </a:effectLst>
        </p:spPr>
      </p:pic>
      <p:pic>
        <p:nvPicPr>
          <p:cNvPr id="101379" name="图片 66564" descr="20060922011738966"/>
          <p:cNvPicPr>
            <a:picLocks noChangeAspect="1"/>
          </p:cNvPicPr>
          <p:nvPr/>
        </p:nvPicPr>
        <p:blipFill>
          <a:blip r:embed="rId2" cstate="print">
            <a:clrChange>
              <a:clrFrom>
                <a:srgbClr val="FFFFFF"/>
              </a:clrFrom>
              <a:clrTo>
                <a:srgbClr val="FFFFFF">
                  <a:alpha val="0"/>
                </a:srgbClr>
              </a:clrTo>
            </a:clrChange>
          </a:blip>
          <a:stretch>
            <a:fillRect/>
          </a:stretch>
        </p:blipFill>
        <p:spPr>
          <a:xfrm rot="1384544">
            <a:off x="8167688" y="5132388"/>
            <a:ext cx="487362" cy="731837"/>
          </a:xfrm>
          <a:prstGeom prst="rect">
            <a:avLst/>
          </a:prstGeom>
          <a:noFill/>
          <a:ln w="9525">
            <a:noFill/>
          </a:ln>
        </p:spPr>
      </p:pic>
      <p:pic>
        <p:nvPicPr>
          <p:cNvPr id="101380" name="图片 816130" descr="musicalinstrument12[1]"/>
          <p:cNvPicPr>
            <a:picLocks noChangeAspect="1"/>
          </p:cNvPicPr>
          <p:nvPr/>
        </p:nvPicPr>
        <p:blipFill>
          <a:blip r:embed="rId3" cstate="print"/>
          <a:stretch>
            <a:fillRect/>
          </a:stretch>
        </p:blipFill>
        <p:spPr>
          <a:xfrm>
            <a:off x="7185025" y="949325"/>
            <a:ext cx="1482725" cy="604838"/>
          </a:xfrm>
          <a:prstGeom prst="rect">
            <a:avLst/>
          </a:prstGeom>
          <a:noFill/>
          <a:ln w="9525">
            <a:noFill/>
          </a:ln>
        </p:spPr>
      </p:pic>
      <p:sp>
        <p:nvSpPr>
          <p:cNvPr id="101381" name="文本框 1"/>
          <p:cNvSpPr txBox="1"/>
          <p:nvPr/>
        </p:nvSpPr>
        <p:spPr>
          <a:xfrm>
            <a:off x="1158875" y="949325"/>
            <a:ext cx="5362575" cy="584200"/>
          </a:xfrm>
          <a:prstGeom prst="rect">
            <a:avLst/>
          </a:prstGeom>
          <a:noFill/>
          <a:ln w="9525">
            <a:noFill/>
          </a:ln>
        </p:spPr>
        <p:txBody>
          <a:bodyPr wrap="square" anchor="t">
            <a:spAutoFit/>
          </a:bodyPr>
          <a:lstStyle/>
          <a:p>
            <a:r>
              <a:rPr lang="en-US"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rPr>
              <a:t>音乐意境的特征：</a:t>
            </a:r>
            <a:endPar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03426"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03427"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36971" y="2447888"/>
            <a:ext cx="7436485" cy="3124200"/>
          </a:xfrm>
          <a:prstGeom prst="chevron">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200" b="1" i="0" strike="noStrike" noProof="1">
                <a:solidFill>
                  <a:srgbClr val="C00000"/>
                </a:solidFill>
                <a:latin typeface="华文新魏" panose="02010800040101010101" pitchFamily="2" charset="-122"/>
                <a:ea typeface="华文新魏" panose="02010800040101010101" pitchFamily="2" charset="-122"/>
                <a:sym typeface="+mn-ea"/>
              </a:rPr>
              <a:t> 6.</a:t>
            </a:r>
            <a:r>
              <a:rPr lang="zh-CN" altLang="en-US" sz="3600" b="1" i="0" strike="noStrike" noProof="1">
                <a:solidFill>
                  <a:schemeClr val="accent2"/>
                </a:solidFill>
                <a:latin typeface="华文新魏" panose="02010800040101010101" pitchFamily="2" charset="-122"/>
                <a:ea typeface="华文新魏" panose="02010800040101010101" pitchFamily="2" charset="-122"/>
                <a:sym typeface="+mn-ea"/>
              </a:rPr>
              <a:t>从音调、音色和表现形式切入，感知音乐的民族风格或时代风格。</a:t>
            </a:r>
            <a:endParaRPr lang="zh-CN" altLang="en-US" sz="3600" b="1" i="0" strike="noStrike" noProof="1">
              <a:solidFill>
                <a:schemeClr val="accent2"/>
              </a:solidFill>
              <a:latin typeface="华文新魏" panose="02010800040101010101" pitchFamily="2" charset="-122"/>
              <a:ea typeface="华文新魏" panose="02010800040101010101" pitchFamily="2" charset="-122"/>
            </a:endParaRPr>
          </a:p>
          <a:p>
            <a:pPr algn="ctr" fontAlgn="base"/>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文本占位符 112642"/>
          <p:cNvSpPr>
            <a:spLocks noGrp="1"/>
          </p:cNvSpPr>
          <p:nvPr>
            <p:ph type="body"/>
          </p:nvPr>
        </p:nvSpPr>
        <p:spPr>
          <a:xfrm>
            <a:off x="0" y="0"/>
            <a:ext cx="0" cy="0"/>
          </a:xfrm>
        </p:spPr>
        <p:txBody>
          <a:bodyPr wrap="square" lIns="91440" tIns="45720" rIns="91440" bIns="45720" anchor="t"/>
          <a:lstStyle/>
          <a:p>
            <a:pPr eaLnBrk="1" hangingPunct="1">
              <a:buNone/>
            </a:pPr>
            <a:r>
              <a:rPr lang="zh-CN" altLang="en-US" dirty="0"/>
              <a:t> </a:t>
            </a:r>
            <a:endParaRPr lang="zh-CN" altLang="en-US" b="1" dirty="0"/>
          </a:p>
        </p:txBody>
      </p:sp>
      <p:pic>
        <p:nvPicPr>
          <p:cNvPr id="104450" name="图片 816133" descr="treble_clef"/>
          <p:cNvPicPr>
            <a:picLocks noChangeAspect="1"/>
          </p:cNvPicPr>
          <p:nvPr/>
        </p:nvPicPr>
        <p:blipFill>
          <a:blip r:embed="rId1" cstate="print"/>
          <a:stretch>
            <a:fillRect/>
          </a:stretch>
        </p:blipFill>
        <p:spPr>
          <a:xfrm>
            <a:off x="323850" y="333375"/>
            <a:ext cx="835025" cy="1916113"/>
          </a:xfrm>
          <a:prstGeom prst="rect">
            <a:avLst/>
          </a:prstGeom>
          <a:noFill/>
          <a:ln w="9525">
            <a:noFill/>
          </a:ln>
          <a:effectLst>
            <a:outerShdw dist="107763" dir="13499999" algn="ctr" rotWithShape="0">
              <a:srgbClr val="808080">
                <a:alpha val="50000"/>
              </a:srgbClr>
            </a:outerShdw>
          </a:effectLst>
        </p:spPr>
      </p:pic>
      <p:sp>
        <p:nvSpPr>
          <p:cNvPr id="104451" name="矩形 112644"/>
          <p:cNvSpPr/>
          <p:nvPr/>
        </p:nvSpPr>
        <p:spPr>
          <a:xfrm>
            <a:off x="747713" y="1836738"/>
            <a:ext cx="7920037" cy="3414712"/>
          </a:xfrm>
          <a:prstGeom prst="rect">
            <a:avLst/>
          </a:prstGeom>
          <a:noFill/>
          <a:ln w="9525">
            <a:noFill/>
          </a:ln>
        </p:spPr>
        <p:txBody>
          <a:bodyPr anchor="ctr">
            <a:spAutoFit/>
          </a:bodyPr>
          <a:lstStyle/>
          <a:p>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400" i="0" dirty="0">
                <a:solidFill>
                  <a:srgbClr val="C00000"/>
                </a:solidFill>
                <a:latin typeface="华文新魏" panose="02010800040101010101" pitchFamily="2" charset="-122"/>
                <a:ea typeface="华文新魏" panose="02010800040101010101" pitchFamily="2" charset="-122"/>
              </a:rPr>
              <a:t>音调即声音的高低。</a:t>
            </a:r>
            <a:r>
              <a:rPr lang="zh-CN" altLang="en-US" sz="2400" i="0" dirty="0">
                <a:solidFill>
                  <a:srgbClr val="0000FF"/>
                </a:solidFill>
                <a:latin typeface="华文新魏" panose="02010800040101010101" pitchFamily="2" charset="-122"/>
                <a:ea typeface="华文新魏" panose="02010800040101010101" pitchFamily="2" charset="-122"/>
              </a:rPr>
              <a:t>声音高低、粗细与厚薄对于人的听觉感受上，能带来明显不同。如高音给人以明亮、轻巧、欢快、低音给人以深厚、浑浊、沉重、中音则给人以宽广、圆润、温和的感觉。这种不同音高所引起人的听觉上的不同感应，使得声音的表现空间无限宽阔，表现艺术无比丰富。</a:t>
            </a:r>
            <a:endParaRPr lang="zh-CN" altLang="en-US" sz="2400" i="0" dirty="0">
              <a:solidFill>
                <a:srgbClr val="0000FF"/>
              </a:solidFill>
              <a:latin typeface="华文新魏" panose="02010800040101010101" pitchFamily="2" charset="-122"/>
              <a:ea typeface="华文新魏" panose="02010800040101010101" pitchFamily="2" charset="-122"/>
            </a:endParaRPr>
          </a:p>
          <a:p>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400" i="0" dirty="0">
                <a:solidFill>
                  <a:srgbClr val="C00000"/>
                </a:solidFill>
                <a:latin typeface="华文新魏" panose="02010800040101010101" pitchFamily="2" charset="-122"/>
                <a:ea typeface="华文新魏" panose="02010800040101010101" pitchFamily="2" charset="-122"/>
              </a:rPr>
              <a:t>音色即“音质”“音品”，</a:t>
            </a:r>
            <a:r>
              <a:rPr lang="zh-CN" altLang="en-US" sz="2400" i="0" dirty="0">
                <a:solidFill>
                  <a:srgbClr val="0000FF"/>
                </a:solidFill>
                <a:latin typeface="华文新魏" panose="02010800040101010101" pitchFamily="2" charset="-122"/>
                <a:ea typeface="华文新魏" panose="02010800040101010101" pitchFamily="2" charset="-122"/>
              </a:rPr>
              <a:t>是指发音体在振动时所造成的声音的属性。</a:t>
            </a:r>
            <a:r>
              <a:rPr lang="zh-CN" altLang="en-US" sz="2400" dirty="0">
                <a:solidFill>
                  <a:srgbClr val="0000FF"/>
                </a:solidFill>
                <a:latin typeface="华文新魏" panose="02010800040101010101" pitchFamily="2" charset="-122"/>
                <a:ea typeface="华文新魏" panose="02010800040101010101" pitchFamily="2" charset="-122"/>
              </a:rPr>
              <a:t>  </a:t>
            </a:r>
            <a:endParaRPr lang="zh-CN" altLang="en-US" sz="2400" i="0" dirty="0">
              <a:solidFill>
                <a:srgbClr val="0000FF"/>
              </a:solidFill>
              <a:latin typeface="华文新魏" panose="02010800040101010101" pitchFamily="2" charset="-122"/>
              <a:ea typeface="华文新魏" panose="02010800040101010101" pitchFamily="2" charset="-122"/>
            </a:endParaRPr>
          </a:p>
          <a:p>
            <a:r>
              <a:rPr lang="zh-CN" altLang="en-US" sz="2400" i="0" dirty="0">
                <a:solidFill>
                  <a:srgbClr val="0000FF"/>
                </a:solidFill>
                <a:latin typeface="华文新魏" panose="02010800040101010101" pitchFamily="2" charset="-122"/>
                <a:ea typeface="华文新魏" panose="02010800040101010101" pitchFamily="2" charset="-122"/>
              </a:rPr>
              <a:t>        </a:t>
            </a:r>
            <a:endParaRPr lang="zh-CN" altLang="en-US" sz="2400" i="0" dirty="0">
              <a:solidFill>
                <a:schemeClr val="tx2"/>
              </a:solidFill>
              <a:latin typeface="华文新魏" panose="02010800040101010101" pitchFamily="2" charset="-122"/>
              <a:ea typeface="华文新魏" panose="02010800040101010101" pitchFamily="2" charset="-122"/>
            </a:endParaRPr>
          </a:p>
        </p:txBody>
      </p:sp>
      <p:pic>
        <p:nvPicPr>
          <p:cNvPr id="104452" name="图片 816130" descr="musicalinstrument12[1]"/>
          <p:cNvPicPr>
            <a:picLocks noChangeAspect="1"/>
          </p:cNvPicPr>
          <p:nvPr/>
        </p:nvPicPr>
        <p:blipFill>
          <a:blip r:embed="rId2" cstate="print"/>
          <a:stretch>
            <a:fillRect/>
          </a:stretch>
        </p:blipFill>
        <p:spPr>
          <a:xfrm>
            <a:off x="7185025" y="949325"/>
            <a:ext cx="1482725" cy="604838"/>
          </a:xfrm>
          <a:prstGeom prst="rect">
            <a:avLst/>
          </a:prstGeom>
          <a:noFill/>
          <a:ln w="9525">
            <a:noFill/>
          </a:ln>
        </p:spPr>
      </p:pic>
      <p:sp>
        <p:nvSpPr>
          <p:cNvPr id="2" name="流程图: 可选过程 1"/>
          <p:cNvSpPr/>
          <p:nvPr/>
        </p:nvSpPr>
        <p:spPr>
          <a:xfrm>
            <a:off x="1158875" y="5064125"/>
            <a:ext cx="7345363" cy="1089025"/>
          </a:xfrm>
          <a:prstGeom prst="flowChartAlternateProcess">
            <a:avLst/>
          </a:prstGeom>
          <a:solidFill>
            <a:srgbClr val="D3C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文本框 2"/>
          <p:cNvSpPr txBox="1"/>
          <p:nvPr/>
        </p:nvSpPr>
        <p:spPr>
          <a:xfrm>
            <a:off x="1457325" y="5251450"/>
            <a:ext cx="6748463" cy="1014413"/>
          </a:xfrm>
          <a:prstGeom prst="rect">
            <a:avLst/>
          </a:prstGeom>
          <a:noFill/>
        </p:spPr>
        <p:txBody>
          <a:bodyPr wrap="square" rtlCol="0">
            <a:spAutoFit/>
          </a:bodyPr>
          <a:lstStyle/>
          <a:p>
            <a:r>
              <a:rPr lang="en-US" altLang="zh-CN" sz="2000" b="1" i="0" noProof="1">
                <a:solidFill>
                  <a:schemeClr val="accent4"/>
                </a:solidFill>
                <a:latin typeface="华文新魏" panose="02010800040101010101" pitchFamily="2" charset="-122"/>
                <a:ea typeface="华文新魏" panose="02010800040101010101" pitchFamily="2" charset="-122"/>
                <a:cs typeface="+mn-cs"/>
                <a:sym typeface="+mn-ea"/>
              </a:rPr>
              <a:t>       </a:t>
            </a:r>
            <a:r>
              <a:rPr lang="zh-CN" altLang="en-US" sz="2000" b="1" i="0" noProof="1">
                <a:solidFill>
                  <a:schemeClr val="accent4"/>
                </a:solidFill>
                <a:latin typeface="华文新魏" panose="02010800040101010101" pitchFamily="2" charset="-122"/>
                <a:ea typeface="华文新魏" panose="02010800040101010101" pitchFamily="2" charset="-122"/>
                <a:cs typeface="+mn-cs"/>
                <a:sym typeface="+mn-ea"/>
              </a:rPr>
              <a:t>音调、音色和表现形式在实际音乐的表现中，相互渗透、相互作用，共同散发出风格各异的音乐魅力。</a:t>
            </a:r>
            <a:endParaRPr lang="zh-CN" altLang="en-US" sz="2000" b="1" i="0" noProof="1">
              <a:solidFill>
                <a:schemeClr val="accent4"/>
              </a:solidFill>
              <a:latin typeface="华文新魏" panose="02010800040101010101" pitchFamily="2" charset="-122"/>
              <a:ea typeface="华文新魏" panose="02010800040101010101" pitchFamily="2" charset="-122"/>
              <a:sym typeface="+mn-ea"/>
            </a:endParaRPr>
          </a:p>
          <a:p>
            <a:endParaRPr lang="zh-CN" altLang="en-US" sz="2000" b="1" i="0" noProof="1">
              <a:solidFill>
                <a:schemeClr val="accent4"/>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1580" y="2141220"/>
            <a:ext cx="7115810" cy="2306955"/>
          </a:xfrm>
          <a:prstGeom prst="rect">
            <a:avLst/>
          </a:prstGeom>
          <a:noFill/>
        </p:spPr>
        <p:txBody>
          <a:bodyPr wrap="square" rtlCol="0" anchor="t">
            <a:spAutoFit/>
          </a:bodyPr>
          <a:lstStyle/>
          <a:p>
            <a:r>
              <a:rPr lang="zh-CN" altLang="en-US" i="0">
                <a:latin typeface="华文新魏" panose="02010800040101010101" pitchFamily="2" charset="-122"/>
                <a:ea typeface="华文新魏" panose="02010800040101010101" pitchFamily="2" charset="-122"/>
                <a:cs typeface="华文新魏" panose="02010800040101010101" pitchFamily="2" charset="-122"/>
                <a:sym typeface="+mn-ea"/>
              </a:rPr>
              <a:t>             </a:t>
            </a:r>
            <a:r>
              <a:rPr lang="zh-CN" altLang="en-US" i="0">
                <a:solidFill>
                  <a:srgbClr val="0000FF"/>
                </a:solidFill>
                <a:latin typeface="华文新魏" panose="02010800040101010101" pitchFamily="2" charset="-122"/>
                <a:ea typeface="华文新魏" panose="02010800040101010101" pitchFamily="2" charset="-122"/>
                <a:cs typeface="华文新魏" panose="02010800040101010101" pitchFamily="2" charset="-122"/>
                <a:sym typeface="+mn-ea"/>
              </a:rPr>
              <a:t>          </a:t>
            </a:r>
            <a:r>
              <a:rPr lang="zh-CN" altLang="en-US" sz="2400" i="0">
                <a:solidFill>
                  <a:srgbClr val="0000FF"/>
                </a:solidFill>
                <a:latin typeface="华文新魏" panose="02010800040101010101" pitchFamily="2" charset="-122"/>
                <a:ea typeface="华文新魏" panose="02010800040101010101" pitchFamily="2" charset="-122"/>
                <a:cs typeface="华文新魏" panose="02010800040101010101" pitchFamily="2" charset="-122"/>
                <a:sym typeface="+mn-ea"/>
              </a:rPr>
              <a:t>在音乐表现中，音色是塑造音乐形象不可缺少的手段。如在《梁祝》中，大提琴圆润、深沉的音色接近于男声，而小提琴优美、明亮、柔和的音色接近于女声。因此，作曲家用独奏大提琴代表梁山伯，用独奏小提琴代表祝英台，通过两种音色鲜明的对比，栩栩如生地向人们展示楼台会的动人画面。</a:t>
            </a:r>
            <a:endParaRPr lang="zh-CN" altLang="en-US" sz="2400" i="0">
              <a:solidFill>
                <a:srgbClr val="0000FF"/>
              </a:solidFill>
              <a:latin typeface="华文新魏" panose="02010800040101010101" pitchFamily="2" charset="-122"/>
              <a:ea typeface="华文新魏" panose="02010800040101010101" pitchFamily="2" charset="-122"/>
              <a:cs typeface="华文新魏" panose="02010800040101010101" pitchFamily="2" charset="-122"/>
              <a:sym typeface="+mn-ea"/>
            </a:endParaRPr>
          </a:p>
        </p:txBody>
      </p:sp>
      <p:pic>
        <p:nvPicPr>
          <p:cNvPr id="104450" name="图片 816133" descr="treble_clef"/>
          <p:cNvPicPr>
            <a:picLocks noChangeAspect="1"/>
          </p:cNvPicPr>
          <p:nvPr/>
        </p:nvPicPr>
        <p:blipFill>
          <a:blip r:embed="rId1" cstate="print"/>
          <a:stretch>
            <a:fillRect/>
          </a:stretch>
        </p:blipFill>
        <p:spPr>
          <a:xfrm>
            <a:off x="323850" y="333375"/>
            <a:ext cx="835025" cy="1916113"/>
          </a:xfrm>
          <a:prstGeom prst="rect">
            <a:avLst/>
          </a:prstGeom>
          <a:noFill/>
          <a:ln w="9525">
            <a:noFill/>
          </a:ln>
          <a:effectLst>
            <a:outerShdw dist="107763" dir="13499999" algn="ctr" rotWithShape="0">
              <a:srgbClr val="808080">
                <a:alpha val="50000"/>
              </a:srgbClr>
            </a:outerShdw>
          </a:effectLst>
        </p:spPr>
      </p:pic>
      <p:pic>
        <p:nvPicPr>
          <p:cNvPr id="6" name="图片 5"/>
          <p:cNvPicPr>
            <a:picLocks noChangeAspect="1"/>
          </p:cNvPicPr>
          <p:nvPr/>
        </p:nvPicPr>
        <p:blipFill>
          <a:blip r:embed="rId2" cstate="print"/>
          <a:stretch>
            <a:fillRect/>
          </a:stretch>
        </p:blipFill>
        <p:spPr>
          <a:xfrm>
            <a:off x="5828030" y="4532630"/>
            <a:ext cx="2583180" cy="1577975"/>
          </a:xfrm>
          <a:prstGeom prst="rect">
            <a:avLst/>
          </a:prstGeom>
        </p:spPr>
      </p:pic>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图片 816133" descr="treble_clef"/>
          <p:cNvPicPr>
            <a:picLocks noChangeAspect="1"/>
          </p:cNvPicPr>
          <p:nvPr/>
        </p:nvPicPr>
        <p:blipFill>
          <a:blip r:embed="rId1" cstate="print"/>
          <a:stretch>
            <a:fillRect/>
          </a:stretch>
        </p:blipFill>
        <p:spPr>
          <a:xfrm>
            <a:off x="323850" y="401638"/>
            <a:ext cx="835025" cy="1916112"/>
          </a:xfrm>
          <a:prstGeom prst="rect">
            <a:avLst/>
          </a:prstGeom>
          <a:noFill/>
          <a:ln w="9525">
            <a:noFill/>
          </a:ln>
          <a:effectLst>
            <a:outerShdw dist="107763" dir="13499999" algn="ctr" rotWithShape="0">
              <a:srgbClr val="808080">
                <a:alpha val="50000"/>
              </a:srgbClr>
            </a:outerShdw>
          </a:effectLst>
        </p:spPr>
      </p:pic>
      <p:sp>
        <p:nvSpPr>
          <p:cNvPr id="106498" name="文本框 1"/>
          <p:cNvSpPr txBox="1"/>
          <p:nvPr/>
        </p:nvSpPr>
        <p:spPr>
          <a:xfrm>
            <a:off x="1158875" y="1998663"/>
            <a:ext cx="7470775" cy="4333875"/>
          </a:xfrm>
          <a:prstGeom prst="rect">
            <a:avLst/>
          </a:prstGeom>
          <a:noFill/>
          <a:ln w="9525">
            <a:noFill/>
          </a:ln>
        </p:spPr>
        <p:txBody>
          <a:bodyPr wrap="square" anchor="t">
            <a:spAutoFit/>
          </a:bodyPr>
          <a:lstStyle/>
          <a:p>
            <a:pPr>
              <a:lnSpc>
                <a:spcPct val="90000"/>
              </a:lnSpc>
            </a:pPr>
            <a:r>
              <a:rPr lang="en-US" altLang="zh-CN" sz="2000" i="0">
                <a:solidFill>
                  <a:srgbClr val="0000FF"/>
                </a:solidFill>
                <a:latin typeface="华文新魏" panose="02010800040101010101" pitchFamily="2" charset="-122"/>
                <a:ea typeface="华文新魏" panose="02010800040101010101" pitchFamily="2" charset="-122"/>
              </a:rPr>
              <a:t>        </a:t>
            </a:r>
            <a:r>
              <a:rPr lang="en-US" altLang="zh-CN" sz="2800" i="0">
                <a:solidFill>
                  <a:srgbClr val="0000FF"/>
                </a:solidFill>
                <a:latin typeface="华文新魏" panose="02010800040101010101" pitchFamily="2" charset="-122"/>
                <a:ea typeface="华文新魏" panose="02010800040101010101" pitchFamily="2" charset="-122"/>
              </a:rPr>
              <a:t>   </a:t>
            </a:r>
            <a:r>
              <a:rPr lang="zh-CN" altLang="en-US" sz="2800" i="0">
                <a:solidFill>
                  <a:srgbClr val="C00000"/>
                </a:solidFill>
                <a:latin typeface="华文新魏" panose="02010800040101010101" pitchFamily="2" charset="-122"/>
                <a:ea typeface="华文新魏" panose="02010800040101010101" pitchFamily="2" charset="-122"/>
              </a:rPr>
              <a:t>风格是什么？</a:t>
            </a:r>
            <a:endParaRPr lang="zh-CN" altLang="en-US" sz="2800" i="0">
              <a:solidFill>
                <a:srgbClr val="C00000"/>
              </a:solidFill>
              <a:latin typeface="华文新魏" panose="02010800040101010101" pitchFamily="2" charset="-122"/>
              <a:ea typeface="华文新魏" panose="02010800040101010101" pitchFamily="2" charset="-122"/>
            </a:endParaRPr>
          </a:p>
          <a:p>
            <a:pPr>
              <a:lnSpc>
                <a:spcPct val="90000"/>
              </a:lnSpc>
            </a:pPr>
            <a:r>
              <a:rPr lang="zh-CN" altLang="en-US" sz="2800" i="0">
                <a:solidFill>
                  <a:srgbClr val="C00000"/>
                </a:solidFill>
                <a:latin typeface="华文新魏" panose="02010800040101010101" pitchFamily="2" charset="-122"/>
                <a:ea typeface="华文新魏" panose="02010800040101010101" pitchFamily="2" charset="-122"/>
              </a:rPr>
              <a:t>        </a:t>
            </a:r>
            <a:r>
              <a:rPr lang="zh-CN" altLang="en-US" sz="2800" i="0">
                <a:solidFill>
                  <a:srgbClr val="0000FF"/>
                </a:solidFill>
                <a:latin typeface="华文新魏" panose="02010800040101010101" pitchFamily="2" charset="-122"/>
                <a:ea typeface="华文新魏" panose="02010800040101010101" pitchFamily="2" charset="-122"/>
              </a:rPr>
              <a:t>是一个时代、一个流派或一个人的作品在思想内容和艺术形式方面所显示出的格调和气派。 风格是通过艺术品所表现出来的相对稳定、内在、反映时代、民族或艺术家的思想、审美等的内在特性。</a:t>
            </a:r>
            <a:endParaRPr lang="zh-CN" altLang="en-US" sz="2800" i="0">
              <a:solidFill>
                <a:srgbClr val="0000FF"/>
              </a:solidFill>
              <a:latin typeface="华文新魏" panose="02010800040101010101" pitchFamily="2" charset="-122"/>
              <a:ea typeface="华文新魏" panose="02010800040101010101" pitchFamily="2" charset="-122"/>
            </a:endParaRPr>
          </a:p>
          <a:p>
            <a:pPr>
              <a:lnSpc>
                <a:spcPct val="90000"/>
              </a:lnSpc>
            </a:pPr>
            <a:r>
              <a:rPr lang="zh-CN" altLang="en-US" sz="2800" i="0">
                <a:solidFill>
                  <a:srgbClr val="0000FF"/>
                </a:solidFill>
                <a:latin typeface="华文新魏" panose="02010800040101010101" pitchFamily="2" charset="-122"/>
                <a:ea typeface="华文新魏" panose="02010800040101010101" pitchFamily="2" charset="-122"/>
              </a:rPr>
              <a:t>       风格的形成是由于艺术家不同的生活经历、艺术素养、情感倾向、审美的不同，形成受到时代、社会、民族等历史条件的影响，风格的本质是艺术家对审美独特鲜明的表现。</a:t>
            </a:r>
            <a:endParaRPr lang="zh-CN" altLang="en-US" sz="28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a:t>
            </a:r>
            <a:endParaRPr lang="zh-CN" altLang="en-US" sz="2400" i="0">
              <a:solidFill>
                <a:srgbClr val="0000FF"/>
              </a:solidFill>
              <a:latin typeface="华文新魏" panose="02010800040101010101" pitchFamily="2" charset="-122"/>
              <a:ea typeface="华文新魏" panose="02010800040101010101" pitchFamily="2" charset="-122"/>
            </a:endParaRPr>
          </a:p>
        </p:txBody>
      </p:sp>
      <p:sp>
        <p:nvSpPr>
          <p:cNvPr id="106499" name="文本框 2"/>
          <p:cNvSpPr txBox="1"/>
          <p:nvPr/>
        </p:nvSpPr>
        <p:spPr>
          <a:xfrm>
            <a:off x="1412875" y="971550"/>
            <a:ext cx="6592888" cy="583565"/>
          </a:xfrm>
          <a:prstGeom prst="rect">
            <a:avLst/>
          </a:prstGeom>
          <a:noFill/>
          <a:ln w="9525">
            <a:noFill/>
          </a:ln>
        </p:spPr>
        <p:txBody>
          <a:bodyPr wrap="square" anchor="t">
            <a:spAutoFit/>
          </a:bodyPr>
          <a:lstStyle/>
          <a:p>
            <a:r>
              <a:rPr lang="en-US"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chemeClr val="accent2"/>
                </a:solidFill>
                <a:latin typeface="华文琥珀" panose="02010800040101010101" pitchFamily="2" charset="-122"/>
                <a:ea typeface="华文琥珀" panose="02010800040101010101" pitchFamily="2" charset="-122"/>
                <a:sym typeface="宋体" panose="02010600030101010101" pitchFamily="2" charset="-122"/>
              </a:rPr>
              <a:t>感知：</a:t>
            </a:r>
            <a:r>
              <a:rPr lang="zh-CN" altLang="en-US" sz="3200" b="1" i="0">
                <a:solidFill>
                  <a:srgbClr val="C00000"/>
                </a:solidFill>
                <a:latin typeface="华文琥珀" panose="02010800040101010101" pitchFamily="2" charset="-122"/>
                <a:ea typeface="华文琥珀" panose="02010800040101010101" pitchFamily="2" charset="-122"/>
              </a:rPr>
              <a:t>风格与</a:t>
            </a:r>
            <a:r>
              <a:rPr lang="zh-CN" altLang="en-US" sz="3200" b="1" i="0">
                <a:solidFill>
                  <a:schemeClr val="accent2"/>
                </a:solidFill>
                <a:latin typeface="华文琥珀" panose="02010800040101010101" pitchFamily="2" charset="-122"/>
                <a:ea typeface="华文琥珀" panose="02010800040101010101" pitchFamily="2" charset="-122"/>
                <a:sym typeface="宋体" panose="02010600030101010101" pitchFamily="2" charset="-122"/>
              </a:rPr>
              <a:t>音乐</a:t>
            </a:r>
            <a:r>
              <a:rPr lang="zh-CN" altLang="en-US" sz="3200" b="1" i="0">
                <a:solidFill>
                  <a:srgbClr val="C00000"/>
                </a:solidFill>
                <a:latin typeface="华文琥珀" panose="02010800040101010101" pitchFamily="2" charset="-122"/>
                <a:ea typeface="华文琥珀" panose="02010800040101010101" pitchFamily="2" charset="-122"/>
              </a:rPr>
              <a:t>风格</a:t>
            </a:r>
            <a:endParaRPr lang="zh-CN" altLang="en-US" sz="3200" b="1" i="0">
              <a:solidFill>
                <a:srgbClr val="C00000"/>
              </a:solidFill>
              <a:latin typeface="华文琥珀" panose="02010800040101010101" pitchFamily="2" charset="-122"/>
              <a:ea typeface="华文琥珀" panose="02010800040101010101" pitchFamily="2" charset="-122"/>
            </a:endParaRPr>
          </a:p>
        </p:txBody>
      </p:sp>
      <p:pic>
        <p:nvPicPr>
          <p:cNvPr id="106500" name="图片 816130" descr="musicalinstrument12[1]"/>
          <p:cNvPicPr>
            <a:picLocks noChangeAspect="1"/>
          </p:cNvPicPr>
          <p:nvPr/>
        </p:nvPicPr>
        <p:blipFill>
          <a:blip r:embed="rId2" cstate="print"/>
          <a:stretch>
            <a:fillRect/>
          </a:stretch>
        </p:blipFill>
        <p:spPr>
          <a:xfrm>
            <a:off x="7185025" y="949325"/>
            <a:ext cx="1482725" cy="604838"/>
          </a:xfrm>
          <a:prstGeom prst="rect">
            <a:avLst/>
          </a:prstGeom>
          <a:noFill/>
          <a:ln w="9525">
            <a:noFill/>
          </a:ln>
        </p:spPr>
      </p:pic>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图片 816133" descr="treble_clef"/>
          <p:cNvPicPr>
            <a:picLocks noChangeAspect="1"/>
          </p:cNvPicPr>
          <p:nvPr/>
        </p:nvPicPr>
        <p:blipFill>
          <a:blip r:embed="rId1" cstate="print"/>
          <a:stretch>
            <a:fillRect/>
          </a:stretch>
        </p:blipFill>
        <p:spPr>
          <a:xfrm>
            <a:off x="323850" y="401638"/>
            <a:ext cx="835025" cy="1916112"/>
          </a:xfrm>
          <a:prstGeom prst="rect">
            <a:avLst/>
          </a:prstGeom>
          <a:noFill/>
          <a:ln w="9525">
            <a:noFill/>
          </a:ln>
          <a:effectLst>
            <a:outerShdw dist="107763" dir="13499999" algn="ctr" rotWithShape="0">
              <a:srgbClr val="808080">
                <a:alpha val="50000"/>
              </a:srgbClr>
            </a:outerShdw>
          </a:effectLst>
        </p:spPr>
      </p:pic>
      <p:sp>
        <p:nvSpPr>
          <p:cNvPr id="117762" name="文本框 1"/>
          <p:cNvSpPr txBox="1"/>
          <p:nvPr/>
        </p:nvSpPr>
        <p:spPr>
          <a:xfrm>
            <a:off x="1223963" y="1811338"/>
            <a:ext cx="7173912" cy="2614613"/>
          </a:xfrm>
          <a:prstGeom prst="rect">
            <a:avLst/>
          </a:prstGeom>
          <a:noFill/>
          <a:ln w="9525">
            <a:noFill/>
          </a:ln>
        </p:spPr>
        <p:txBody>
          <a:bodyPr wrap="square" anchor="t">
            <a:spAutoFit/>
          </a:bodyPr>
          <a:lstStyle/>
          <a:p>
            <a:r>
              <a:rPr lang="en-US" altLang="zh-CN" sz="2000" i="0" noProof="1">
                <a:solidFill>
                  <a:srgbClr val="0000FF"/>
                </a:solidFill>
                <a:latin typeface="华文新魏" panose="02010800040101010101" pitchFamily="2" charset="-122"/>
                <a:ea typeface="华文新魏" panose="02010800040101010101" pitchFamily="2" charset="-122"/>
                <a:cs typeface="+mn-cs"/>
              </a:rPr>
              <a:t>         </a:t>
            </a:r>
            <a:r>
              <a:rPr lang="zh-CN" altLang="en-US" sz="2000" i="0" noProof="1">
                <a:solidFill>
                  <a:srgbClr val="0000FF"/>
                </a:solidFill>
                <a:latin typeface="华文新魏" panose="02010800040101010101" pitchFamily="2" charset="-122"/>
                <a:ea typeface="华文新魏" panose="02010800040101010101" pitchFamily="2" charset="-122"/>
                <a:cs typeface="+mn-cs"/>
              </a:rPr>
              <a:t>  </a:t>
            </a:r>
            <a:r>
              <a:rPr lang="zh-CN" altLang="en-US" sz="2400" i="0" noProof="1">
                <a:solidFill>
                  <a:srgbClr val="0000FF"/>
                </a:solidFill>
                <a:latin typeface="华文新魏" panose="02010800040101010101" pitchFamily="2" charset="-122"/>
                <a:ea typeface="华文新魏" panose="02010800040101010101" pitchFamily="2" charset="-122"/>
                <a:cs typeface="+mn-cs"/>
              </a:rPr>
              <a:t> </a:t>
            </a:r>
            <a:r>
              <a:rPr lang="zh-CN" altLang="en-US" sz="2000" i="0" noProof="1">
                <a:solidFill>
                  <a:srgbClr val="0000FF"/>
                </a:solidFill>
                <a:latin typeface="华文新魏" panose="02010800040101010101" pitchFamily="2" charset="-122"/>
                <a:ea typeface="华文新魏" panose="02010800040101010101" pitchFamily="2" charset="-122"/>
                <a:cs typeface="+mn-cs"/>
              </a:rPr>
              <a:t>在音乐范畴，风格指的是各种音乐要素——旋律、节奏、音色、力度、和声、肢体和曲式等富有个性的</a:t>
            </a:r>
            <a:r>
              <a:rPr lang="zh-CN" altLang="en-US" sz="2000" i="0"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cs typeface="+mn-cs"/>
              </a:rPr>
              <a:t>结合方式</a:t>
            </a:r>
            <a:r>
              <a:rPr lang="zh-CN" altLang="en-US" sz="2000" i="0" noProof="1">
                <a:solidFill>
                  <a:srgbClr val="0000FF"/>
                </a:solidFill>
                <a:latin typeface="华文新魏" panose="02010800040101010101" pitchFamily="2" charset="-122"/>
                <a:ea typeface="华文新魏" panose="02010800040101010101" pitchFamily="2" charset="-122"/>
                <a:cs typeface="+mn-cs"/>
              </a:rPr>
              <a:t>。这些要素的特殊结合方式能产生一种显著的或独特的音响。作品便形成不同的风格。而这种风格往往又表现出时代的、民族的和阶级的属性。</a:t>
            </a:r>
            <a:endParaRPr lang="zh-CN" altLang="en-US" sz="2000" i="0" noProof="1">
              <a:solidFill>
                <a:srgbClr val="0000FF"/>
              </a:solidFill>
              <a:latin typeface="华文新魏" panose="02010800040101010101" pitchFamily="2" charset="-122"/>
              <a:ea typeface="华文新魏" panose="02010800040101010101" pitchFamily="2" charset="-122"/>
            </a:endParaRPr>
          </a:p>
          <a:p>
            <a:r>
              <a:rPr lang="zh-CN" altLang="en-US" sz="2000" i="0" noProof="1">
                <a:solidFill>
                  <a:srgbClr val="0000FF"/>
                </a:solidFill>
                <a:latin typeface="华文新魏" panose="02010800040101010101" pitchFamily="2" charset="-122"/>
                <a:ea typeface="华文新魏" panose="02010800040101010101" pitchFamily="2" charset="-122"/>
                <a:cs typeface="+mn-cs"/>
              </a:rPr>
              <a:t>         音乐有多种多样的风格，每个国家基本上都有自己独特的音乐风格。而这些风格，大都是根据当地的风土人情来创造的。</a:t>
            </a:r>
            <a:endParaRPr lang="zh-CN" altLang="en-US" sz="2000" i="0" noProof="1">
              <a:solidFill>
                <a:srgbClr val="0000FF"/>
              </a:solidFill>
              <a:latin typeface="华文新魏" panose="02010800040101010101" pitchFamily="2" charset="-122"/>
              <a:ea typeface="华文新魏" panose="02010800040101010101" pitchFamily="2" charset="-122"/>
            </a:endParaRPr>
          </a:p>
          <a:p>
            <a:r>
              <a:rPr lang="zh-CN" altLang="en-US" sz="2000" i="0" noProof="1">
                <a:solidFill>
                  <a:srgbClr val="0000FF"/>
                </a:solidFill>
                <a:latin typeface="华文新魏" panose="02010800040101010101" pitchFamily="2" charset="-122"/>
                <a:ea typeface="华文新魏" panose="02010800040101010101" pitchFamily="2" charset="-122"/>
                <a:cs typeface="+mn-cs"/>
              </a:rPr>
              <a:t>         </a:t>
            </a:r>
            <a:endParaRPr lang="zh-CN" altLang="en-US" sz="2000" i="0" noProof="1">
              <a:solidFill>
                <a:srgbClr val="0000FF"/>
              </a:solidFill>
              <a:latin typeface="华文新魏" panose="02010800040101010101" pitchFamily="2" charset="-122"/>
              <a:ea typeface="华文新魏" panose="02010800040101010101" pitchFamily="2" charset="-122"/>
            </a:endParaRPr>
          </a:p>
        </p:txBody>
      </p:sp>
      <p:sp>
        <p:nvSpPr>
          <p:cNvPr id="107523" name="文本框 2"/>
          <p:cNvSpPr txBox="1"/>
          <p:nvPr/>
        </p:nvSpPr>
        <p:spPr>
          <a:xfrm>
            <a:off x="1412875" y="971550"/>
            <a:ext cx="6592888" cy="584200"/>
          </a:xfrm>
          <a:prstGeom prst="rect">
            <a:avLst/>
          </a:prstGeom>
          <a:noFill/>
          <a:ln w="9525">
            <a:noFill/>
          </a:ln>
        </p:spPr>
        <p:txBody>
          <a:bodyPr wrap="square" anchor="t">
            <a:spAutoFit/>
          </a:bodyPr>
          <a:lstStyle/>
          <a:p>
            <a:r>
              <a:rPr lang="en-US"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rPr>
              <a:t>音乐</a:t>
            </a:r>
            <a:r>
              <a:rPr lang="zh-CN" altLang="en-US" sz="3200" b="1" i="0">
                <a:solidFill>
                  <a:srgbClr val="C00000"/>
                </a:solidFill>
                <a:latin typeface="黑体" panose="02010609060101010101" pitchFamily="2" charset="-122"/>
                <a:ea typeface="黑体" panose="02010609060101010101" pitchFamily="2" charset="-122"/>
              </a:rPr>
              <a:t>风格</a:t>
            </a:r>
            <a:endParaRPr lang="zh-CN" altLang="en-US" sz="3200" b="1" i="0">
              <a:solidFill>
                <a:srgbClr val="C00000"/>
              </a:solidFill>
              <a:latin typeface="黑体" panose="02010609060101010101" pitchFamily="2" charset="-122"/>
              <a:ea typeface="黑体" panose="02010609060101010101" pitchFamily="2" charset="-122"/>
            </a:endParaRPr>
          </a:p>
        </p:txBody>
      </p:sp>
      <p:sp>
        <p:nvSpPr>
          <p:cNvPr id="4" name="流程图: 可选过程 3"/>
          <p:cNvSpPr/>
          <p:nvPr/>
        </p:nvSpPr>
        <p:spPr>
          <a:xfrm>
            <a:off x="1357313" y="4507548"/>
            <a:ext cx="6907213" cy="1277938"/>
          </a:xfrm>
          <a:prstGeom prst="flowChartAlternateProcess">
            <a:avLst/>
          </a:prstGeom>
          <a:solidFill>
            <a:srgbClr val="D3C12B"/>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2400" b="1" i="0" strike="noStrike" noProof="1">
                <a:solidFill>
                  <a:srgbClr val="C00000"/>
                </a:solidFill>
                <a:latin typeface="华文新魏" panose="02010800040101010101" pitchFamily="2" charset="-122"/>
                <a:ea typeface="华文新魏" panose="02010800040101010101" pitchFamily="2" charset="-122"/>
                <a:sym typeface="+mn-ea"/>
              </a:rPr>
              <a:t>       </a:t>
            </a:r>
            <a:r>
              <a:rPr lang="zh-CN" altLang="en-US" sz="2400" b="1" i="0" strike="noStrike" noProof="1">
                <a:solidFill>
                  <a:schemeClr val="accent4"/>
                </a:solidFill>
                <a:latin typeface="华文新魏" panose="02010800040101010101" pitchFamily="2" charset="-122"/>
                <a:ea typeface="华文新魏" panose="02010800040101010101" pitchFamily="2" charset="-122"/>
                <a:sym typeface="+mn-ea"/>
              </a:rPr>
              <a:t>风格是识别和把握不同音乐家作品、不同流派、不同时代、不同民族之间的区别的标志。</a:t>
            </a:r>
            <a:endParaRPr lang="zh-CN" altLang="en-US" sz="2400" b="1" i="0" strike="noStrike" noProof="1">
              <a:solidFill>
                <a:schemeClr val="accent4"/>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图片 1"/>
          <p:cNvPicPr>
            <a:picLocks noChangeAspect="1"/>
          </p:cNvPicPr>
          <p:nvPr/>
        </p:nvPicPr>
        <p:blipFill>
          <a:blip r:embed="rId1" cstate="print"/>
          <a:stretch>
            <a:fillRect/>
          </a:stretch>
        </p:blipFill>
        <p:spPr>
          <a:xfrm>
            <a:off x="5175885" y="1631950"/>
            <a:ext cx="3422650" cy="4419600"/>
          </a:xfrm>
          <a:prstGeom prst="rect">
            <a:avLst/>
          </a:prstGeom>
          <a:noFill/>
          <a:ln w="9525">
            <a:noFill/>
          </a:ln>
        </p:spPr>
      </p:pic>
      <p:sp>
        <p:nvSpPr>
          <p:cNvPr id="108546" name="文本框 2"/>
          <p:cNvSpPr txBox="1"/>
          <p:nvPr/>
        </p:nvSpPr>
        <p:spPr>
          <a:xfrm>
            <a:off x="1060450" y="1949450"/>
            <a:ext cx="3705225" cy="3784600"/>
          </a:xfrm>
          <a:prstGeom prst="rect">
            <a:avLst/>
          </a:prstGeom>
          <a:noFill/>
          <a:ln w="9525">
            <a:noFill/>
          </a:ln>
        </p:spPr>
        <p:txBody>
          <a:bodyPr wrap="square" anchor="t">
            <a:spAutoFit/>
          </a:bodyPr>
          <a:lstStyle/>
          <a:p>
            <a:r>
              <a:rPr lang="en-US" altLang="zh-CN" b="1" dirty="0">
                <a:solidFill>
                  <a:srgbClr val="0000CC"/>
                </a:solidFill>
                <a:latin typeface="Times New Roman" panose="02020603050405020304" pitchFamily="18" charset="0"/>
                <a:ea typeface="宋体" panose="02010600030101010101" pitchFamily="2" charset="-122"/>
              </a:rPr>
              <a:t>             </a:t>
            </a:r>
            <a:r>
              <a:rPr lang="en-US" altLang="zh-CN" sz="2400" b="1" i="0" dirty="0">
                <a:solidFill>
                  <a:srgbClr val="660066"/>
                </a:solidFill>
                <a:latin typeface="华文新魏" panose="02010800040101010101" pitchFamily="2" charset="-122"/>
                <a:ea typeface="华文新魏" panose="02010800040101010101" pitchFamily="2" charset="-122"/>
              </a:rPr>
              <a:t>“</a:t>
            </a:r>
            <a:r>
              <a:rPr lang="zh-CN" altLang="en-US" sz="2400" b="1" i="0" dirty="0">
                <a:solidFill>
                  <a:srgbClr val="660066"/>
                </a:solidFill>
                <a:latin typeface="华文新魏" panose="02010800040101010101" pitchFamily="2" charset="-122"/>
                <a:ea typeface="华文新魏" panose="02010800040101010101" pitchFamily="2" charset="-122"/>
              </a:rPr>
              <a:t>每个民族都有自己的生活方式</a:t>
            </a:r>
            <a:r>
              <a:rPr lang="en-US" altLang="zh-CN" sz="2400" b="1" i="0" dirty="0">
                <a:solidFill>
                  <a:srgbClr val="660066"/>
                </a:solidFill>
                <a:latin typeface="华文新魏" panose="02010800040101010101" pitchFamily="2" charset="-122"/>
                <a:ea typeface="华文新魏" panose="02010800040101010101" pitchFamily="2" charset="-122"/>
              </a:rPr>
              <a:t>,</a:t>
            </a:r>
            <a:r>
              <a:rPr lang="zh-CN" altLang="en-US" sz="2400" b="1" i="0" dirty="0">
                <a:solidFill>
                  <a:srgbClr val="660066"/>
                </a:solidFill>
                <a:latin typeface="华文新魏" panose="02010800040101010101" pitchFamily="2" charset="-122"/>
                <a:ea typeface="华文新魏" panose="02010800040101010101" pitchFamily="2" charset="-122"/>
              </a:rPr>
              <a:t>并在代代积淀与传承中形成了自己独特的文化。不同的文化又赋予了音乐不同的形式和内涵，形成了风格迥异的民族音乐，它们是音乐文化发展的基础和源泉。失去了民族性，音乐也就失去了生命力。”</a:t>
            </a:r>
            <a:endParaRPr lang="zh-CN" altLang="en-US" sz="2400" i="0">
              <a:latin typeface="华文新魏" panose="02010800040101010101" pitchFamily="2" charset="-122"/>
              <a:ea typeface="华文新魏" panose="02010800040101010101" pitchFamily="2" charset="-122"/>
            </a:endParaRPr>
          </a:p>
        </p:txBody>
      </p:sp>
      <p:pic>
        <p:nvPicPr>
          <p:cNvPr id="108547" name="图片 816133" descr="treble_clef"/>
          <p:cNvPicPr>
            <a:picLocks noChangeAspect="1"/>
          </p:cNvPicPr>
          <p:nvPr/>
        </p:nvPicPr>
        <p:blipFill>
          <a:blip r:embed="rId2" cstate="print"/>
          <a:stretch>
            <a:fillRect/>
          </a:stretch>
        </p:blipFill>
        <p:spPr>
          <a:xfrm>
            <a:off x="323850" y="401638"/>
            <a:ext cx="835025" cy="1916112"/>
          </a:xfrm>
          <a:prstGeom prst="rect">
            <a:avLst/>
          </a:prstGeom>
          <a:noFill/>
          <a:ln w="9525">
            <a:noFill/>
          </a:ln>
          <a:effectLst>
            <a:outerShdw dist="107763" dir="13499999" algn="ctr" rotWithShape="0">
              <a:srgbClr val="808080">
                <a:alpha val="50000"/>
              </a:srgbClr>
            </a:outerShdw>
          </a:effectLst>
        </p:spPr>
      </p:pic>
      <p:sp>
        <p:nvSpPr>
          <p:cNvPr id="2" name="文本框 1"/>
          <p:cNvSpPr txBox="1"/>
          <p:nvPr/>
        </p:nvSpPr>
        <p:spPr>
          <a:xfrm>
            <a:off x="1589405" y="1949450"/>
            <a:ext cx="2540000" cy="213995"/>
          </a:xfrm>
          <a:prstGeom prst="rect">
            <a:avLst/>
          </a:prstGeom>
          <a:noFill/>
        </p:spPr>
        <p:txBody>
          <a:bodyPr wrap="square" rtlCol="0" anchor="t">
            <a:spAutoFit/>
          </a:bodyPr>
          <a:lstStyle/>
          <a:p>
            <a:endParaRPr lang="zh-CN" altLang="en-US"/>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13666"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56323" name="文本框 1"/>
          <p:cNvSpPr txBox="1"/>
          <p:nvPr/>
        </p:nvSpPr>
        <p:spPr>
          <a:xfrm>
            <a:off x="1042988" y="1939925"/>
            <a:ext cx="7558088" cy="521970"/>
          </a:xfrm>
          <a:prstGeom prst="rect">
            <a:avLst/>
          </a:prstGeom>
          <a:noFill/>
          <a:ln w="9525">
            <a:noFill/>
          </a:ln>
        </p:spPr>
        <p:txBody>
          <a:bodyPr wrap="square" anchor="t">
            <a:spAutoFit/>
          </a:bodyPr>
          <a:lstStyle/>
          <a:p>
            <a:r>
              <a:rPr lang="en-US" altLang="zh-CN" sz="2000" b="1" i="0" noProof="1">
                <a:solidFill>
                  <a:srgbClr val="FF3B3B"/>
                </a:solidFill>
                <a:latin typeface="华文新魏" panose="02010800040101010101" pitchFamily="2" charset="-122"/>
                <a:ea typeface="华文新魏" panose="02010800040101010101" pitchFamily="2" charset="-122"/>
                <a:cs typeface="+mn-cs"/>
              </a:rPr>
              <a:t>         </a:t>
            </a:r>
            <a:r>
              <a:rPr lang="en-US" altLang="zh-CN" sz="2800" b="1" i="0" noProof="1">
                <a:solidFill>
                  <a:srgbClr val="FF3B3B"/>
                </a:solidFill>
                <a:latin typeface="华文新魏" panose="02010800040101010101" pitchFamily="2" charset="-122"/>
                <a:ea typeface="华文新魏" panose="02010800040101010101" pitchFamily="2" charset="-122"/>
                <a:cs typeface="+mn-cs"/>
              </a:rPr>
              <a:t> </a:t>
            </a:r>
            <a:r>
              <a:rPr lang="zh-CN" altLang="en-US" sz="2800" b="1"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课标建议：</a:t>
            </a:r>
            <a:r>
              <a:rPr lang="en-US" altLang="zh-CN"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 </a:t>
            </a:r>
            <a:r>
              <a:rPr lang="en-US" altLang="zh-CN" sz="2400" i="0" noProof="1">
                <a:solidFill>
                  <a:srgbClr val="0000FF"/>
                </a:solidFill>
                <a:latin typeface="华文新魏" panose="02010800040101010101" pitchFamily="2" charset="-122"/>
                <a:ea typeface="华文新魏" panose="02010800040101010101" pitchFamily="2" charset="-122"/>
                <a:cs typeface="+mn-cs"/>
              </a:rPr>
              <a:t>       </a:t>
            </a:r>
            <a:endParaRPr lang="en-US" altLang="zh-CN" sz="2400" i="0" noProof="1">
              <a:solidFill>
                <a:srgbClr val="0000FF"/>
              </a:solidFill>
              <a:latin typeface="华文新魏" panose="02010800040101010101" pitchFamily="2" charset="-122"/>
              <a:ea typeface="华文新魏" panose="02010800040101010101" pitchFamily="2" charset="-122"/>
            </a:endParaRPr>
          </a:p>
        </p:txBody>
      </p:sp>
      <p:sp>
        <p:nvSpPr>
          <p:cNvPr id="113668" name="文本框 3"/>
          <p:cNvSpPr txBox="1"/>
          <p:nvPr/>
        </p:nvSpPr>
        <p:spPr>
          <a:xfrm>
            <a:off x="1042988" y="952500"/>
            <a:ext cx="6121400" cy="583565"/>
          </a:xfrm>
          <a:prstGeom prst="rect">
            <a:avLst/>
          </a:prstGeom>
          <a:noFill/>
          <a:ln w="9525">
            <a:noFill/>
          </a:ln>
        </p:spPr>
        <p:txBody>
          <a:bodyPr anchor="t">
            <a:spAutoFit/>
          </a:bodyPr>
          <a:lstStyle/>
          <a:p>
            <a:r>
              <a:rPr lang="zh-CN" altLang="en-US" sz="3200" i="0" dirty="0">
                <a:solidFill>
                  <a:schemeClr val="accent2"/>
                </a:solidFill>
                <a:latin typeface="华文琥珀" panose="02010800040101010101" pitchFamily="2" charset="-122"/>
                <a:ea typeface="华文琥珀" panose="02010800040101010101" pitchFamily="2" charset="-122"/>
              </a:rPr>
              <a:t>二、艺术表现素养的教学建议</a:t>
            </a:r>
            <a:endParaRPr lang="zh-CN" altLang="en-US" sz="3200" i="0" dirty="0">
              <a:solidFill>
                <a:schemeClr val="accent2"/>
              </a:solidFill>
              <a:latin typeface="华文琥珀" panose="02010800040101010101" pitchFamily="2" charset="-122"/>
              <a:ea typeface="华文琥珀" panose="02010800040101010101" pitchFamily="2" charset="-122"/>
            </a:endParaRPr>
          </a:p>
        </p:txBody>
      </p:sp>
      <p:sp>
        <p:nvSpPr>
          <p:cNvPr id="2" name="流程图: 资料带 1"/>
          <p:cNvSpPr/>
          <p:nvPr/>
        </p:nvSpPr>
        <p:spPr>
          <a:xfrm>
            <a:off x="1042988" y="1863725"/>
            <a:ext cx="7469188" cy="4333875"/>
          </a:xfrm>
          <a:prstGeom prst="flowChartPunchedTape">
            <a:avLst/>
          </a:prstGeom>
          <a:solidFill>
            <a:srgbClr val="D3C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fontAlgn="base"/>
            <a:r>
              <a:rPr lang="en-US" altLang="zh-CN" sz="2000" i="0" strike="noStrike" noProof="1">
                <a:solidFill>
                  <a:schemeClr val="accent4"/>
                </a:solidFill>
                <a:latin typeface="华文新魏" panose="02010800040101010101" pitchFamily="2" charset="-122"/>
                <a:ea typeface="华文新魏" panose="02010800040101010101" pitchFamily="2" charset="-122"/>
                <a:sym typeface="+mn-ea"/>
              </a:rPr>
              <a:t>   </a:t>
            </a:r>
            <a:r>
              <a:rPr lang="zh-CN" altLang="en-US" sz="2000" b="1" i="0" strike="noStrike" noProof="1">
                <a:solidFill>
                  <a:srgbClr val="990033"/>
                </a:solidFill>
                <a:latin typeface="华文新魏" panose="02010800040101010101" pitchFamily="2" charset="-122"/>
                <a:ea typeface="华文新魏" panose="02010800040101010101" pitchFamily="2" charset="-122"/>
                <a:sym typeface="+mn-ea"/>
              </a:rPr>
              <a:t>突出音乐教育的实践品格，吸引学生参与丰富多样的艺术表现活动，在实践中提升艺术表现素养。</a:t>
            </a:r>
            <a:endParaRPr lang="zh-CN" altLang="en-US" sz="2000" i="0" strike="noStrike" noProof="1">
              <a:solidFill>
                <a:schemeClr val="accent4"/>
              </a:solidFill>
              <a:latin typeface="华文新魏" panose="02010800040101010101" pitchFamily="2" charset="-122"/>
              <a:ea typeface="华文新魏" panose="02010800040101010101" pitchFamily="2" charset="-122"/>
              <a:sym typeface="+mn-ea"/>
            </a:endParaRPr>
          </a:p>
          <a:p>
            <a:pPr indent="304800" fontAlgn="base"/>
            <a:r>
              <a:rPr lang="zh-CN" altLang="en-US" sz="2000" i="0" strike="noStrike" noProof="1">
                <a:solidFill>
                  <a:schemeClr val="accent4"/>
                </a:solidFill>
                <a:latin typeface="华文新魏" panose="02010800040101010101" pitchFamily="2" charset="-122"/>
                <a:ea typeface="华文新魏" panose="02010800040101010101" pitchFamily="2" charset="-122"/>
                <a:sym typeface="+mn-ea"/>
              </a:rPr>
              <a:t>   艺术表现在音乐学科核心素养中是最直观、最易显现，也最易引起关注的音乐基本素质和能力。教师应深刻理解音乐教育的实践性特征，将艺术表 现素养只能在艺术实践中形成和提升的教育理念，贯穿全部音乐教学活动始终。</a:t>
            </a:r>
            <a:endParaRPr lang="zh-CN" altLang="en-US" sz="2000" b="1" i="0" strike="noStrike" noProof="1">
              <a:solidFill>
                <a:schemeClr val="accent4"/>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14690"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14691"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88415" y="2447888"/>
            <a:ext cx="7436485" cy="3124200"/>
          </a:xfrm>
          <a:prstGeom prst="chevron">
            <a:avLst/>
          </a:prstGeom>
          <a:solidFill>
            <a:srgbClr val="47D6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200" b="1" i="0" strike="noStrike" noProof="1">
                <a:solidFill>
                  <a:srgbClr val="C00000"/>
                </a:solidFill>
                <a:latin typeface="华文新魏" panose="02010800040101010101" pitchFamily="2" charset="-122"/>
                <a:ea typeface="华文新魏" panose="02010800040101010101" pitchFamily="2" charset="-122"/>
                <a:sym typeface="+mn-ea"/>
              </a:rPr>
              <a:t> </a:t>
            </a:r>
            <a:r>
              <a:rPr lang="en-US" altLang="zh-CN"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1</a:t>
            </a:r>
            <a:r>
              <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、充分认识艺术表现素养培育的实践性及表现性，在实践中提升学生艺术表现的素养。</a:t>
            </a:r>
            <a:endPar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endParaRPr>
          </a:p>
          <a:p>
            <a:pPr algn="ctr" fontAlgn="base"/>
            <a:endPar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endParaRPr>
          </a:p>
          <a:p>
            <a:pPr algn="l" fontAlgn="base"/>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文本框 99"/>
          <p:cNvSpPr txBox="1"/>
          <p:nvPr/>
        </p:nvSpPr>
        <p:spPr>
          <a:xfrm>
            <a:off x="1146175" y="1876425"/>
            <a:ext cx="7038975" cy="3046413"/>
          </a:xfrm>
          <a:prstGeom prst="rect">
            <a:avLst/>
          </a:prstGeom>
          <a:noFill/>
          <a:ln w="9525">
            <a:noFill/>
          </a:ln>
        </p:spPr>
        <p:txBody>
          <a:bodyPr anchor="t">
            <a:spAutoFit/>
          </a:bodyPr>
          <a:lstStyle/>
          <a:p>
            <a:pPr indent="304800"/>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400" i="0" dirty="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实践性是音乐艺术的本质特征之一。</a:t>
            </a:r>
            <a:r>
              <a:rPr lang="zh-CN" altLang="en-US" sz="2400" i="0" dirty="0">
                <a:solidFill>
                  <a:srgbClr val="0000FF"/>
                </a:solidFill>
                <a:latin typeface="华文新魏" panose="02010800040101010101" pitchFamily="2" charset="-122"/>
                <a:ea typeface="华文新魏" panose="02010800040101010101" pitchFamily="2" charset="-122"/>
              </a:rPr>
              <a:t>音乐最终的完成式是通过艺术地表现形式演绎出的具体音响。把凝固乐谱转化为具体音响是一项艰苦的生理机能的实践行为，也是一项复杂的情感体验及心理感知过程。在此过程中，音乐表现者既要具备对音乐作品的理解和对音乐技能的掌控能力，又要具备自身生理、心理、意志各方面的综合调节能力。因而，</a:t>
            </a:r>
            <a:r>
              <a:rPr lang="zh-CN" altLang="en-US" sz="2400" i="0" dirty="0">
                <a:solidFill>
                  <a:srgbClr val="C00000"/>
                </a:solidFill>
                <a:latin typeface="华文新魏" panose="02010800040101010101" pitchFamily="2" charset="-122"/>
                <a:ea typeface="华文新魏" panose="02010800040101010101" pitchFamily="2" charset="-122"/>
              </a:rPr>
              <a:t>没有实践过程，就没有艺术表现体验和培育过程。 </a:t>
            </a:r>
            <a:endParaRPr lang="zh-CN" altLang="en-US" sz="2400" i="0" dirty="0">
              <a:solidFill>
                <a:srgbClr val="C00000"/>
              </a:solidFill>
              <a:latin typeface="华文新魏" panose="02010800040101010101" pitchFamily="2" charset="-122"/>
              <a:ea typeface="华文新魏" panose="02010800040101010101" pitchFamily="2" charset="-122"/>
            </a:endParaRPr>
          </a:p>
        </p:txBody>
      </p:sp>
      <p:pic>
        <p:nvPicPr>
          <p:cNvPr id="115714" name="图片 816133" descr="treble_clef"/>
          <p:cNvPicPr>
            <a:picLocks noChangeAspect="1"/>
          </p:cNvPicPr>
          <p:nvPr/>
        </p:nvPicPr>
        <p:blipFill>
          <a:blip r:embed="rId1" cstate="print"/>
          <a:stretch>
            <a:fillRect/>
          </a:stretch>
        </p:blipFill>
        <p:spPr>
          <a:xfrm>
            <a:off x="463550" y="498475"/>
            <a:ext cx="835025" cy="1916113"/>
          </a:xfrm>
          <a:prstGeom prst="rect">
            <a:avLst/>
          </a:prstGeom>
          <a:noFill/>
          <a:ln w="9525">
            <a:noFill/>
          </a:ln>
          <a:effectLst>
            <a:outerShdw dist="107763" dir="13499999" algn="ctr" rotWithShape="0">
              <a:srgbClr val="808080">
                <a:alpha val="50000"/>
              </a:srgbClr>
            </a:outerShdw>
          </a:effectLst>
        </p:spPr>
      </p:pic>
      <p:sp>
        <p:nvSpPr>
          <p:cNvPr id="2" name="文本框 1"/>
          <p:cNvSpPr txBox="1"/>
          <p:nvPr/>
        </p:nvSpPr>
        <p:spPr>
          <a:xfrm>
            <a:off x="1146175" y="1064260"/>
            <a:ext cx="6428740" cy="583565"/>
          </a:xfrm>
          <a:prstGeom prst="rect">
            <a:avLst/>
          </a:prstGeom>
          <a:noFill/>
        </p:spPr>
        <p:txBody>
          <a:bodyPr wrap="square" rtlCol="0">
            <a:spAutoFit/>
          </a:bodyPr>
          <a:lstStyle/>
          <a:p>
            <a:pPr indent="304800"/>
            <a:r>
              <a:rPr lang="zh-CN" altLang="en-US" sz="3200" i="0" noProof="1">
                <a:solidFill>
                  <a:schemeClr val="accent2"/>
                </a:solidFill>
                <a:latin typeface="Times New Roman" panose="02020603050405020304" pitchFamily="18" charset="0"/>
                <a:ea typeface="宋体" panose="02010600030101010101" pitchFamily="2" charset="-122"/>
                <a:cs typeface="+mn-cs"/>
                <a:sym typeface="+mn-ea"/>
              </a:rPr>
              <a:t>●切入点：</a:t>
            </a:r>
            <a:r>
              <a:rPr lang="zh-CN" altLang="en-US" sz="3200" b="1" i="0" noProof="1">
                <a:ln w="22225">
                  <a:solidFill>
                    <a:schemeClr val="accent2"/>
                  </a:solidFill>
                  <a:prstDash val="solid"/>
                </a:ln>
                <a:solidFill>
                  <a:srgbClr val="C00000"/>
                </a:solidFill>
                <a:latin typeface="黑体" panose="02010609060101010101" pitchFamily="2" charset="-122"/>
                <a:ea typeface="黑体" panose="02010609060101010101" pitchFamily="2" charset="-122"/>
                <a:cs typeface="+mn-cs"/>
                <a:sym typeface="+mn-ea"/>
              </a:rPr>
              <a:t>实践性与表现性</a:t>
            </a:r>
            <a:endParaRPr lang="zh-CN" altLang="en-US" sz="3200" b="1" i="0" noProof="1">
              <a:ln w="22225">
                <a:solidFill>
                  <a:schemeClr val="accent2"/>
                </a:solidFill>
                <a:prstDash val="solid"/>
              </a:ln>
              <a:solidFill>
                <a:srgbClr val="C00000"/>
              </a:solidFill>
              <a:latin typeface="黑体" panose="02010609060101010101" pitchFamily="2" charset="-122"/>
              <a:ea typeface="黑体" panose="02010609060101010101" pitchFamily="2" charset="-122"/>
              <a:sym typeface="+mn-ea"/>
            </a:endParaRPr>
          </a:p>
        </p:txBody>
      </p:sp>
      <p:sp>
        <p:nvSpPr>
          <p:cNvPr id="3" name="流程图: 可选过程 2"/>
          <p:cNvSpPr/>
          <p:nvPr/>
        </p:nvSpPr>
        <p:spPr>
          <a:xfrm>
            <a:off x="1331913" y="5084763"/>
            <a:ext cx="6624638" cy="1008063"/>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l" fontAlgn="base"/>
            <a:r>
              <a:rPr lang="en-US" altLang="zh-CN" sz="2000" b="1" i="0" strike="noStrike" noProof="1">
                <a:solidFill>
                  <a:schemeClr val="accent4"/>
                </a:solidFill>
                <a:latin typeface="华文新魏" panose="02010800040101010101" pitchFamily="2" charset="-122"/>
                <a:ea typeface="华文新魏" panose="02010800040101010101" pitchFamily="2" charset="-122"/>
                <a:sym typeface="+mn-ea"/>
              </a:rPr>
              <a:t>       </a:t>
            </a:r>
            <a:r>
              <a:rPr lang="zh-CN" altLang="en-US" sz="2000" b="1" i="0" strike="noStrike" noProof="1">
                <a:solidFill>
                  <a:schemeClr val="accent4"/>
                </a:solidFill>
                <a:latin typeface="华文新魏" panose="02010800040101010101" pitchFamily="2" charset="-122"/>
                <a:ea typeface="华文新魏" panose="02010800040101010101" pitchFamily="2" charset="-122"/>
                <a:sym typeface="+mn-ea"/>
              </a:rPr>
              <a:t>艺术表现是通过歌唱、演奏、综合艺术表演和音乐编创等活动表达音乐美感和情感内涵的实践过程。</a:t>
            </a:r>
            <a:endParaRPr lang="zh-CN" altLang="en-US" sz="2000" b="1" i="0" strike="noStrike" noProof="1">
              <a:solidFill>
                <a:schemeClr val="accent4"/>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74754"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74755"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28725" y="2438400"/>
            <a:ext cx="7437438" cy="3124200"/>
          </a:xfrm>
          <a:prstGeom prst="chevron">
            <a:avLst/>
          </a:prstGeom>
          <a:solidFill>
            <a:srgbClr val="92D05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1. 从作品所表现的题材切入，认知音乐表现的对象和情感、内容</a:t>
            </a:r>
            <a:r>
              <a:rPr lang="zh-CN" altLang="en-US" sz="3600" b="1" i="0" strike="noStrike" noProof="1">
                <a:solidFill>
                  <a:srgbClr val="990033"/>
                </a:solidFill>
                <a:latin typeface="华文新魏" panose="02010800040101010101" pitchFamily="2" charset="-122"/>
                <a:ea typeface="华文新魏" panose="02010800040101010101" pitchFamily="2" charset="-122"/>
                <a:sym typeface="+mn-ea"/>
              </a:rPr>
              <a:t>。</a:t>
            </a:r>
            <a:endParaRPr lang="zh-CN" altLang="en-US" sz="3600" b="1" i="0" strike="noStrike" noProof="1">
              <a:solidFill>
                <a:srgbClr val="990033"/>
              </a:solidFill>
              <a:latin typeface="华文新魏" panose="02010800040101010101" pitchFamily="2" charset="-122"/>
              <a:ea typeface="华文新魏" panose="02010800040101010101" pitchFamily="2" charset="-122"/>
            </a:endParaRPr>
          </a:p>
        </p:txBody>
      </p:sp>
      <p:sp>
        <p:nvSpPr>
          <p:cNvPr id="3" name="文本框 2"/>
          <p:cNvSpPr txBox="1"/>
          <p:nvPr/>
        </p:nvSpPr>
        <p:spPr>
          <a:xfrm>
            <a:off x="1167130" y="981075"/>
            <a:ext cx="5330825" cy="645160"/>
          </a:xfrm>
          <a:prstGeom prst="rect">
            <a:avLst/>
          </a:prstGeom>
          <a:noFill/>
        </p:spPr>
        <p:txBody>
          <a:bodyPr wrap="square" rtlCol="0">
            <a:spAutoFit/>
          </a:bodyPr>
          <a:lstStyle/>
          <a:p>
            <a:r>
              <a:rPr lang="zh-CN" altLang="en-US" sz="3600" i="0">
                <a:ln w="22225">
                  <a:solidFill>
                    <a:schemeClr val="accent2"/>
                  </a:solidFill>
                  <a:prstDash val="solid"/>
                </a:ln>
                <a:solidFill>
                  <a:schemeClr val="accent2">
                    <a:lumMod val="40000"/>
                    <a:lumOff val="60000"/>
                  </a:schemeClr>
                </a:solidFill>
                <a:effectLst/>
                <a:latin typeface="华文琥珀" panose="02010800040101010101" pitchFamily="2" charset="-122"/>
                <a:ea typeface="华文琥珀" panose="02010800040101010101" pitchFamily="2" charset="-122"/>
              </a:rPr>
              <a:t>教学路径</a:t>
            </a:r>
            <a:endParaRPr lang="zh-CN" altLang="en-US" sz="3600" i="0">
              <a:ln w="22225">
                <a:solidFill>
                  <a:schemeClr val="accent2"/>
                </a:solidFill>
                <a:prstDash val="solid"/>
              </a:ln>
              <a:solidFill>
                <a:schemeClr val="accent2">
                  <a:lumMod val="40000"/>
                  <a:lumOff val="60000"/>
                </a:schemeClr>
              </a:solidFill>
              <a:effectLst/>
              <a:latin typeface="华文琥珀" panose="02010800040101010101" pitchFamily="2" charset="-122"/>
              <a:ea typeface="华文琥珀" panose="02010800040101010101" pitchFamily="2" charset="-122"/>
            </a:endParaRPr>
          </a:p>
        </p:txBody>
      </p:sp>
      <p:sp>
        <p:nvSpPr>
          <p:cNvPr id="5" name="右箭头 4"/>
          <p:cNvSpPr/>
          <p:nvPr/>
        </p:nvSpPr>
        <p:spPr>
          <a:xfrm>
            <a:off x="3195955" y="1195705"/>
            <a:ext cx="719455" cy="215900"/>
          </a:xfrm>
          <a:prstGeom prst="rightArrow">
            <a:avLst/>
          </a:prstGeom>
          <a:solidFill>
            <a:srgbClr val="C000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文本框 99"/>
          <p:cNvSpPr txBox="1"/>
          <p:nvPr/>
        </p:nvSpPr>
        <p:spPr>
          <a:xfrm>
            <a:off x="1146175" y="2005013"/>
            <a:ext cx="7448550" cy="3322637"/>
          </a:xfrm>
          <a:prstGeom prst="rect">
            <a:avLst/>
          </a:prstGeom>
          <a:noFill/>
          <a:ln w="9525">
            <a:noFill/>
          </a:ln>
        </p:spPr>
        <p:txBody>
          <a:bodyPr wrap="square" anchor="t">
            <a:spAutoFit/>
          </a:bodyPr>
          <a:lstStyle/>
          <a:p>
            <a:pPr indent="304800"/>
            <a:r>
              <a:rPr lang="zh-CN" altLang="en-US" sz="2400" i="0" dirty="0">
                <a:solidFill>
                  <a:srgbClr val="0000FF"/>
                </a:solidFill>
                <a:latin typeface="华文新魏" panose="02010800040101010101" pitchFamily="2" charset="-122"/>
                <a:ea typeface="华文新魏" panose="02010800040101010101" pitchFamily="2" charset="-122"/>
              </a:rPr>
              <a:t>    艺术表现是指音乐家运用艺术表现手段来表达自己对作品的情感体验和审美感悟。表现的效果取决于表演者是否具有艺术的表现性。</a:t>
            </a:r>
            <a:endParaRPr lang="zh-CN" altLang="en-US" sz="2400" i="0" dirty="0">
              <a:solidFill>
                <a:srgbClr val="0000FF"/>
              </a:solidFill>
              <a:latin typeface="华文新魏" panose="02010800040101010101" pitchFamily="2" charset="-122"/>
              <a:ea typeface="华文新魏" panose="02010800040101010101" pitchFamily="2" charset="-122"/>
            </a:endParaRPr>
          </a:p>
          <a:p>
            <a:pPr indent="304800"/>
            <a:r>
              <a:rPr lang="zh-CN" altLang="en-US" sz="2400" i="0" dirty="0">
                <a:solidFill>
                  <a:srgbClr val="0000FF"/>
                </a:solidFill>
                <a:latin typeface="华文新魏" panose="02010800040101010101" pitchFamily="2" charset="-122"/>
                <a:ea typeface="华文新魏" panose="02010800040101010101" pitchFamily="2" charset="-122"/>
              </a:rPr>
              <a:t>   艺术的表现性包括表现者的</a:t>
            </a:r>
            <a:r>
              <a:rPr lang="zh-CN" altLang="en-US" sz="2400" i="0" dirty="0">
                <a:solidFill>
                  <a:srgbClr val="FF0000"/>
                </a:solidFill>
                <a:latin typeface="华文新魏" panose="02010800040101010101" pitchFamily="2" charset="-122"/>
                <a:ea typeface="华文新魏" panose="02010800040101010101" pitchFamily="2" charset="-122"/>
              </a:rPr>
              <a:t>艺术教养、专业技巧、训练素养、美学感悟以及其他文化素养等</a:t>
            </a:r>
            <a:r>
              <a:rPr lang="zh-CN" altLang="en-US" sz="2400" i="0" dirty="0">
                <a:solidFill>
                  <a:srgbClr val="0000FF"/>
                </a:solidFill>
                <a:latin typeface="华文新魏" panose="02010800040101010101" pitchFamily="2" charset="-122"/>
                <a:ea typeface="华文新魏" panose="02010800040101010101" pitchFamily="2" charset="-122"/>
              </a:rPr>
              <a:t>,这些因素对表现意识的形成、各类作品完成的质量、以及情感激发都有着不同程度的影响,并最终影响着艺术表现力水平的发挥。</a:t>
            </a:r>
            <a:endParaRPr lang="zh-CN" altLang="en-US" sz="2400" i="0" dirty="0">
              <a:solidFill>
                <a:srgbClr val="0000FF"/>
              </a:solidFill>
              <a:latin typeface="华文新魏" panose="02010800040101010101" pitchFamily="2" charset="-122"/>
              <a:ea typeface="华文新魏" panose="02010800040101010101" pitchFamily="2" charset="-122"/>
            </a:endParaRPr>
          </a:p>
          <a:p>
            <a:pPr indent="304800"/>
            <a:r>
              <a:rPr lang="zh-CN" altLang="en-US" sz="1800" i="0" dirty="0">
                <a:solidFill>
                  <a:srgbClr val="0000FF"/>
                </a:solidFill>
                <a:latin typeface="华文新魏" panose="02010800040101010101" pitchFamily="2" charset="-122"/>
                <a:ea typeface="华文新魏" panose="02010800040101010101" pitchFamily="2" charset="-122"/>
              </a:rPr>
              <a:t>. </a:t>
            </a:r>
            <a:endParaRPr lang="zh-CN" altLang="en-US" sz="1800" i="0" dirty="0">
              <a:solidFill>
                <a:srgbClr val="0000FF"/>
              </a:solidFill>
              <a:latin typeface="华文新魏" panose="02010800040101010101" pitchFamily="2" charset="-122"/>
              <a:ea typeface="华文新魏" panose="02010800040101010101" pitchFamily="2" charset="-122"/>
            </a:endParaRPr>
          </a:p>
        </p:txBody>
      </p:sp>
      <p:pic>
        <p:nvPicPr>
          <p:cNvPr id="116738" name="图片 816133" descr="treble_clef"/>
          <p:cNvPicPr>
            <a:picLocks noChangeAspect="1"/>
          </p:cNvPicPr>
          <p:nvPr/>
        </p:nvPicPr>
        <p:blipFill>
          <a:blip r:embed="rId1" cstate="print"/>
          <a:stretch>
            <a:fillRect/>
          </a:stretch>
        </p:blipFill>
        <p:spPr>
          <a:xfrm>
            <a:off x="463550" y="498475"/>
            <a:ext cx="835025" cy="1916113"/>
          </a:xfrm>
          <a:prstGeom prst="rect">
            <a:avLst/>
          </a:prstGeom>
          <a:noFill/>
          <a:ln w="9525">
            <a:noFill/>
          </a:ln>
          <a:effectLst>
            <a:outerShdw dist="107763" dir="13499999" algn="ctr" rotWithShape="0">
              <a:srgbClr val="808080">
                <a:alpha val="50000"/>
              </a:srgbClr>
            </a:outerShdw>
          </a:effectLst>
        </p:spPr>
      </p:pic>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图片 816133" descr="treble_clef"/>
          <p:cNvPicPr>
            <a:picLocks noGrp="1" noChangeAspect="1"/>
          </p:cNvPicPr>
          <p:nvPr>
            <p:ph type="title"/>
          </p:nvPr>
        </p:nvPicPr>
        <p:blipFill>
          <a:blip r:embed="rId1" cstate="print"/>
          <a:stretch>
            <a:fillRect/>
          </a:stretch>
        </p:blipFill>
        <p:spPr>
          <a:xfrm>
            <a:off x="315913" y="539750"/>
            <a:ext cx="750887" cy="1720850"/>
          </a:xfrm>
          <a:effectLst>
            <a:outerShdw dist="107763" dir="13499999" algn="ctr" rotWithShape="0">
              <a:srgbClr val="808080">
                <a:alpha val="50000"/>
              </a:srgbClr>
            </a:outerShdw>
          </a:effectLst>
        </p:spPr>
      </p:pic>
      <p:sp>
        <p:nvSpPr>
          <p:cNvPr id="117762" name="矩形 124931"/>
          <p:cNvSpPr/>
          <p:nvPr/>
        </p:nvSpPr>
        <p:spPr>
          <a:xfrm>
            <a:off x="900113" y="3560763"/>
            <a:ext cx="7632700" cy="457200"/>
          </a:xfrm>
          <a:prstGeom prst="rect">
            <a:avLst/>
          </a:prstGeom>
          <a:noFill/>
          <a:ln w="9525">
            <a:noFill/>
          </a:ln>
        </p:spPr>
        <p:txBody>
          <a:bodyPr anchor="ctr">
            <a:spAutoFit/>
          </a:bodyPr>
          <a:lstStyle/>
          <a:p>
            <a:r>
              <a:rPr lang="zh-CN" altLang="en-US" sz="2400" i="0" dirty="0">
                <a:solidFill>
                  <a:srgbClr val="0000FF"/>
                </a:solidFill>
                <a:latin typeface="Times New Roman" panose="02020603050405020304" pitchFamily="18" charset="0"/>
                <a:ea typeface="华文新魏" panose="02010800040101010101" pitchFamily="2" charset="-122"/>
              </a:rPr>
              <a:t>          </a:t>
            </a:r>
            <a:endParaRPr lang="zh-CN" altLang="en-US" sz="2400" i="0" dirty="0">
              <a:solidFill>
                <a:srgbClr val="0000FF"/>
              </a:solidFill>
              <a:latin typeface="华文新魏" panose="02010800040101010101" pitchFamily="2" charset="-122"/>
              <a:ea typeface="华文新魏" panose="02010800040101010101" pitchFamily="2" charset="-122"/>
            </a:endParaRPr>
          </a:p>
        </p:txBody>
      </p:sp>
      <p:sp>
        <p:nvSpPr>
          <p:cNvPr id="103427" name="矩形 124933"/>
          <p:cNvSpPr/>
          <p:nvPr/>
        </p:nvSpPr>
        <p:spPr>
          <a:xfrm>
            <a:off x="993458" y="1910552"/>
            <a:ext cx="7775575" cy="2799715"/>
          </a:xfrm>
          <a:prstGeom prst="rect">
            <a:avLst/>
          </a:prstGeom>
          <a:noFill/>
          <a:ln w="9525">
            <a:noFill/>
          </a:ln>
        </p:spPr>
        <p:txBody>
          <a:bodyPr anchor="ctr">
            <a:spAutoFit/>
          </a:bodyPr>
          <a:lstStyle/>
          <a:p>
            <a:pPr fontAlgn="base"/>
            <a:r>
              <a:rPr lang="zh-CN" altLang="en-US" sz="2400" i="0" strike="noStrike" noProof="1">
                <a:solidFill>
                  <a:srgbClr val="0000FF"/>
                </a:solidFill>
                <a:latin typeface="Times New Roman" panose="02020603050405020304" pitchFamily="18" charset="0"/>
                <a:ea typeface="华文新魏" panose="02010800040101010101" pitchFamily="2" charset="-122"/>
                <a:cs typeface="+mn-cs"/>
              </a:rPr>
              <a:t>        </a:t>
            </a:r>
            <a:r>
              <a:rPr lang="zh-CN" altLang="en-US" sz="3200" i="0"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rPr>
              <a:t> </a:t>
            </a:r>
            <a:r>
              <a:rPr lang="en-US" altLang="zh-CN" sz="3200" i="0"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rPr>
              <a:t>——</a:t>
            </a:r>
            <a:r>
              <a:rPr lang="zh-CN" altLang="en-US" sz="3200" b="1" i="0"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重视</a:t>
            </a:r>
            <a:r>
              <a:rPr lang="zh-CN" altLang="en-US" sz="3200" b="1" i="0"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宋体" panose="02010600030101010101" pitchFamily="2" charset="-122"/>
              </a:rPr>
              <a:t>教学</a:t>
            </a:r>
            <a:r>
              <a:rPr lang="zh-CN" altLang="en-US" sz="3200" b="1" i="0"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过程的时效性</a:t>
            </a:r>
            <a:endParaRPr lang="zh-CN" altLang="en-US" sz="3200" b="1" i="0"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endParaRPr>
          </a:p>
          <a:p>
            <a:pPr fontAlgn="base"/>
            <a:r>
              <a:rPr lang="zh-CN" altLang="en-US" sz="3200" i="0"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rPr>
              <a:t>       </a:t>
            </a:r>
            <a:r>
              <a:rPr lang="en-US" altLang="zh-CN" sz="3200" b="1" i="0" dirty="0">
                <a:solidFill>
                  <a:schemeClr val="tx1"/>
                </a:solidFill>
                <a:effectLst>
                  <a:outerShdw blurRad="38100" dist="19050" dir="2700000" algn="tl" rotWithShape="0">
                    <a:schemeClr val="dk1">
                      <a:alpha val="40000"/>
                    </a:schemeClr>
                  </a:outerShdw>
                </a:effectLst>
                <a:ea typeface="华文新魏" panose="02010800040101010101" pitchFamily="2" charset="-122"/>
                <a:sym typeface="+mn-ea"/>
              </a:rPr>
              <a:t> ——</a:t>
            </a:r>
            <a:r>
              <a:rPr lang="zh-CN" altLang="en-US" sz="3200" b="1" i="0" dirty="0">
                <a:solidFill>
                  <a:schemeClr val="tx1"/>
                </a:solidFill>
                <a:effectLst>
                  <a:outerShdw blurRad="38100" dist="19050" dir="2700000" algn="tl" rotWithShape="0">
                    <a:schemeClr val="dk1">
                      <a:alpha val="40000"/>
                    </a:schemeClr>
                  </a:outerShdw>
                </a:effectLst>
                <a:ea typeface="华文新魏" panose="02010800040101010101" pitchFamily="2" charset="-122"/>
                <a:sym typeface="+mn-ea"/>
              </a:rPr>
              <a:t>重视艺术表现的渐进性</a:t>
            </a:r>
            <a:endParaRPr lang="zh-CN" altLang="en-US" sz="3200" b="1" i="0" dirty="0">
              <a:solidFill>
                <a:schemeClr val="tx1"/>
              </a:solidFill>
              <a:effectLst>
                <a:outerShdw blurRad="38100" dist="19050" dir="2700000" algn="tl" rotWithShape="0">
                  <a:schemeClr val="dk1">
                    <a:alpha val="40000"/>
                  </a:schemeClr>
                </a:outerShdw>
              </a:effectLst>
              <a:ea typeface="华文新魏" panose="02010800040101010101" pitchFamily="2" charset="-122"/>
              <a:sym typeface="+mn-ea"/>
            </a:endParaRPr>
          </a:p>
          <a:p>
            <a:pPr fontAlgn="base"/>
            <a:r>
              <a:rPr lang="en-US" altLang="zh-CN" sz="3200" b="1" i="0"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         ——</a:t>
            </a:r>
            <a:r>
              <a:rPr lang="zh-CN" altLang="en-US" sz="3200" b="1" i="0"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重视技术训练的艺术性</a:t>
            </a:r>
            <a:endParaRPr lang="zh-CN" altLang="en-US" sz="3200" b="1" i="0"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fontAlgn="base"/>
            <a:endParaRPr lang="zh-CN" altLang="en-US" sz="3200" b="1" i="0" dirty="0">
              <a:solidFill>
                <a:schemeClr val="tx1"/>
              </a:solidFill>
              <a:effectLst>
                <a:outerShdw blurRad="38100" dist="19050" dir="2700000" algn="tl" rotWithShape="0">
                  <a:schemeClr val="dk1">
                    <a:alpha val="40000"/>
                  </a:schemeClr>
                </a:outerShdw>
              </a:effectLst>
              <a:ea typeface="华文新魏" panose="02010800040101010101" pitchFamily="2" charset="-122"/>
              <a:sym typeface="+mn-ea"/>
            </a:endParaRPr>
          </a:p>
          <a:p>
            <a:pPr fontAlgn="base"/>
            <a:endParaRPr lang="zh-CN" altLang="en-US" sz="2400" b="1" i="0" dirty="0">
              <a:solidFill>
                <a:srgbClr val="A50021"/>
              </a:solidFill>
              <a:latin typeface="Times New Roman" panose="02020603050405020304" pitchFamily="18" charset="0"/>
              <a:ea typeface="华文新魏" panose="02010800040101010101" pitchFamily="2" charset="-122"/>
            </a:endParaRPr>
          </a:p>
          <a:p>
            <a:pPr fontAlgn="base"/>
            <a:endParaRPr lang="zh-CN" altLang="en-US" sz="2400" i="0" strike="noStrike" noProof="1">
              <a:solidFill>
                <a:srgbClr val="0000FF"/>
              </a:solidFill>
              <a:latin typeface="Times New Roman" panose="02020603050405020304" pitchFamily="18" charset="0"/>
              <a:ea typeface="华文新魏" panose="02010800040101010101" pitchFamily="2" charset="-122"/>
            </a:endParaRPr>
          </a:p>
        </p:txBody>
      </p:sp>
      <p:pic>
        <p:nvPicPr>
          <p:cNvPr id="117764" name="图片 816130" descr="musicalinstrument12[1]"/>
          <p:cNvPicPr>
            <a:picLocks noChangeAspect="1"/>
          </p:cNvPicPr>
          <p:nvPr/>
        </p:nvPicPr>
        <p:blipFill>
          <a:blip r:embed="rId2" cstate="print"/>
          <a:stretch>
            <a:fillRect/>
          </a:stretch>
        </p:blipFill>
        <p:spPr>
          <a:xfrm>
            <a:off x="7337425" y="966788"/>
            <a:ext cx="1482725" cy="604837"/>
          </a:xfrm>
          <a:prstGeom prst="rect">
            <a:avLst/>
          </a:prstGeom>
          <a:noFill/>
          <a:ln w="9525">
            <a:noFill/>
          </a:ln>
        </p:spPr>
      </p:pic>
      <p:sp>
        <p:nvSpPr>
          <p:cNvPr id="2" name="流程图: 可选过程 1"/>
          <p:cNvSpPr/>
          <p:nvPr/>
        </p:nvSpPr>
        <p:spPr>
          <a:xfrm>
            <a:off x="1176655" y="3881755"/>
            <a:ext cx="7129780" cy="2308860"/>
          </a:xfrm>
          <a:prstGeom prst="flowChartAlternateProcess">
            <a:avLst/>
          </a:prstGeom>
          <a:solidFill>
            <a:srgbClr val="D3C12B"/>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b="1" i="0" strike="noStrike" noProof="1">
              <a:solidFill>
                <a:schemeClr val="tx2"/>
              </a:solidFill>
              <a:latin typeface="华文新魏" panose="02010800040101010101" pitchFamily="2" charset="-122"/>
              <a:ea typeface="华文新魏" panose="02010800040101010101" pitchFamily="2" charset="-122"/>
              <a:sym typeface="+mn-ea"/>
            </a:endParaRPr>
          </a:p>
          <a:p>
            <a:pPr algn="l" fontAlgn="base"/>
            <a:r>
              <a:rPr lang="zh-CN" altLang="en-US" sz="2400" b="1" i="0" strike="noStrike" noProof="1">
                <a:solidFill>
                  <a:schemeClr val="tx2"/>
                </a:solidFill>
                <a:latin typeface="华文新魏" panose="02010800040101010101" pitchFamily="2" charset="-122"/>
                <a:ea typeface="华文新魏" panose="02010800040101010101" pitchFamily="2" charset="-122"/>
                <a:sym typeface="+mn-ea"/>
              </a:rPr>
              <a:t>        </a:t>
            </a:r>
            <a:endParaRPr lang="zh-CN" altLang="en-US" sz="2400" b="1" i="0" strike="noStrike" noProof="1">
              <a:solidFill>
                <a:schemeClr val="tx2"/>
              </a:solidFill>
              <a:latin typeface="华文新魏" panose="02010800040101010101" pitchFamily="2" charset="-122"/>
              <a:ea typeface="华文新魏" panose="02010800040101010101" pitchFamily="2" charset="-122"/>
              <a:sym typeface="+mn-ea"/>
            </a:endParaRPr>
          </a:p>
          <a:p>
            <a:pPr algn="l" fontAlgn="base"/>
            <a:r>
              <a:rPr lang="zh-CN" altLang="en-US" sz="2400" b="1" i="0" strike="noStrike" noProof="1">
                <a:solidFill>
                  <a:schemeClr val="tx2"/>
                </a:solidFill>
                <a:latin typeface="华文新魏" panose="02010800040101010101" pitchFamily="2" charset="-122"/>
                <a:ea typeface="华文新魏" panose="02010800040101010101" pitchFamily="2" charset="-122"/>
                <a:sym typeface="+mn-ea"/>
              </a:rPr>
              <a:t>         </a:t>
            </a:r>
            <a:r>
              <a:rPr lang="zh-CN" altLang="en-US" sz="2000" b="1"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rPr>
              <a:t>关注并保证教学过程的时效性是艺术表现素养培育的首要条件。</a:t>
            </a:r>
            <a:endParaRPr lang="zh-CN" altLang="en-US" sz="2000" b="1"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endParaRPr>
          </a:p>
          <a:p>
            <a:pPr algn="l" fontAlgn="base"/>
            <a:r>
              <a:rPr lang="zh-CN" altLang="en-US" sz="2000" b="1" i="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rPr>
              <a:t>         艺术表现的三个主要环节都是在实践中依次递进逐步完成的。</a:t>
            </a:r>
            <a:endParaRPr lang="zh-CN" altLang="en-US" sz="2000" b="1" i="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endParaRPr>
          </a:p>
          <a:p>
            <a:pPr algn="l" fontAlgn="base"/>
            <a:r>
              <a:rPr lang="zh-CN" altLang="en-US" sz="2000" b="1" i="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rPr>
              <a:t>         艺术表现的三个主要环节都是在实践中依次递进逐步完成的。</a:t>
            </a:r>
            <a:endParaRPr lang="zh-CN" altLang="en-US" sz="2000" b="1"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endParaRPr>
          </a:p>
          <a:p>
            <a:pPr algn="l" fontAlgn="base"/>
            <a:endParaRPr lang="zh-CN" altLang="en-US" sz="2000" b="1"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endParaRPr>
          </a:p>
          <a:p>
            <a:pPr algn="l" fontAlgn="base"/>
            <a:endParaRPr lang="zh-CN" altLang="en-US" sz="2400" b="1" i="0" strike="noStrike" noProof="1">
              <a:solidFill>
                <a:schemeClr val="tx2"/>
              </a:solidFill>
              <a:latin typeface="华文新魏" panose="02010800040101010101" pitchFamily="2" charset="-122"/>
              <a:ea typeface="华文新魏" panose="02010800040101010101" pitchFamily="2" charset="-122"/>
              <a:sym typeface="+mn-ea"/>
            </a:endParaRPr>
          </a:p>
          <a:p>
            <a:pPr algn="ctr" fontAlgn="base"/>
            <a:endParaRPr lang="zh-CN" altLang="en-US" sz="2400" b="1" i="0" strike="noStrike" noProof="1">
              <a:solidFill>
                <a:schemeClr val="tx2"/>
              </a:solidFill>
              <a:latin typeface="华文新魏" panose="02010800040101010101" pitchFamily="2" charset="-122"/>
              <a:ea typeface="华文新魏" panose="02010800040101010101" pitchFamily="2" charset="-122"/>
              <a:sym typeface="+mn-ea"/>
            </a:endParaRPr>
          </a:p>
        </p:txBody>
      </p:sp>
      <p:sp>
        <p:nvSpPr>
          <p:cNvPr id="117766" name="文本框 3"/>
          <p:cNvSpPr txBox="1"/>
          <p:nvPr/>
        </p:nvSpPr>
        <p:spPr>
          <a:xfrm>
            <a:off x="1176338" y="979488"/>
            <a:ext cx="5772150" cy="582612"/>
          </a:xfrm>
          <a:prstGeom prst="rect">
            <a:avLst/>
          </a:prstGeom>
          <a:noFill/>
          <a:ln w="9525">
            <a:noFill/>
          </a:ln>
        </p:spPr>
        <p:txBody>
          <a:bodyPr wrap="square" anchor="t">
            <a:spAutoFit/>
          </a:bodyPr>
          <a:lstStyle/>
          <a:p>
            <a:r>
              <a:rPr lang="zh-CN" altLang="en-US" sz="3200" b="1" i="0">
                <a:solidFill>
                  <a:srgbClr val="FF0000"/>
                </a:solidFill>
                <a:latin typeface="黑体" panose="02010609060101010101" pitchFamily="2" charset="-122"/>
                <a:ea typeface="黑体" panose="02010609060101010101" pitchFamily="2" charset="-122"/>
              </a:rPr>
              <a:t>教学关注点：</a:t>
            </a:r>
            <a:endParaRPr lang="zh-CN" altLang="en-US" sz="3200" b="1" i="0">
              <a:solidFill>
                <a:srgbClr val="FF0000"/>
              </a:solidFill>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20834"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20835"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79525" y="2456177"/>
            <a:ext cx="7436485" cy="3124199"/>
          </a:xfrm>
          <a:prstGeom prst="chevron">
            <a:avLst/>
          </a:prstGeom>
          <a:solidFill>
            <a:srgbClr val="47D6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200" b="1" i="0" strike="noStrike" noProof="1">
                <a:solidFill>
                  <a:srgbClr val="C00000"/>
                </a:solidFill>
                <a:latin typeface="华文新魏" panose="02010800040101010101" pitchFamily="2" charset="-122"/>
                <a:ea typeface="华文新魏" panose="02010800040101010101" pitchFamily="2" charset="-122"/>
                <a:sym typeface="+mn-ea"/>
              </a:rPr>
              <a:t> </a:t>
            </a:r>
            <a:r>
              <a:rPr lang="en-US" altLang="zh-CN"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2</a:t>
            </a:r>
            <a:r>
              <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、通过观赏经典作品和名家表演，激发学生艺术表现的欲望和兴趣。</a:t>
            </a:r>
            <a:endPar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endParaRPr>
          </a:p>
          <a:p>
            <a:pPr algn="ctr" fontAlgn="base"/>
            <a:endPar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endParaRPr>
          </a:p>
          <a:p>
            <a:pPr algn="l" fontAlgn="base"/>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文本框 99"/>
          <p:cNvSpPr txBox="1"/>
          <p:nvPr/>
        </p:nvSpPr>
        <p:spPr>
          <a:xfrm>
            <a:off x="1222375" y="1927225"/>
            <a:ext cx="7124700" cy="2676525"/>
          </a:xfrm>
          <a:prstGeom prst="rect">
            <a:avLst/>
          </a:prstGeom>
          <a:noFill/>
          <a:ln w="9525">
            <a:noFill/>
          </a:ln>
        </p:spPr>
        <p:txBody>
          <a:bodyPr wrap="square" anchor="t">
            <a:spAutoFit/>
          </a:bodyPr>
          <a:lstStyle/>
          <a:p>
            <a:pPr indent="304800"/>
            <a:r>
              <a:rPr lang="en-US" altLang="zh-CN" sz="2400" i="0" noProof="1">
                <a:solidFill>
                  <a:srgbClr val="0000FF"/>
                </a:solidFill>
                <a:latin typeface="华文新魏" panose="02010800040101010101" pitchFamily="2" charset="-122"/>
                <a:ea typeface="华文新魏" panose="02010800040101010101" pitchFamily="2" charset="-122"/>
                <a:cs typeface="+mn-cs"/>
              </a:rPr>
              <a:t>    </a:t>
            </a:r>
            <a:r>
              <a:rPr lang="zh-CN" altLang="zh-CN"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经典作品和名家表演是指具有典范性、权威性及示范性学习和观摩意义的名家名曲。</a:t>
            </a:r>
            <a:endParaRPr lang="zh-CN" altLang="zh-CN"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endParaRPr>
          </a:p>
          <a:p>
            <a:pPr indent="304800"/>
            <a:r>
              <a:rPr lang="zh-CN" altLang="zh-CN" sz="2400" i="0" noProof="1">
                <a:solidFill>
                  <a:srgbClr val="0000FF"/>
                </a:solidFill>
                <a:latin typeface="华文新魏" panose="02010800040101010101" pitchFamily="2" charset="-122"/>
                <a:ea typeface="华文新魏" panose="02010800040101010101" pitchFamily="2" charset="-122"/>
                <a:cs typeface="+mn-cs"/>
              </a:rPr>
              <a:t>    对于音乐艺术来说，观赏观摩、模拟模仿是艺术表现技能学习与训练的有效方法。百闻不如一见，名家名曲观赏效果，往往大于教师苦口婆心的说教。尤其是名家名曲的社会效应和示范效应将会大大激发学生的学习欲望，起到事半功倍的效果。</a:t>
            </a:r>
            <a:endParaRPr lang="zh-CN" altLang="zh-CN" sz="2400" i="0" noProof="1">
              <a:solidFill>
                <a:srgbClr val="0000FF"/>
              </a:solidFill>
              <a:latin typeface="华文新魏" panose="02010800040101010101" pitchFamily="2" charset="-122"/>
              <a:ea typeface="华文新魏" panose="02010800040101010101" pitchFamily="2" charset="-122"/>
            </a:endParaRPr>
          </a:p>
        </p:txBody>
      </p:sp>
      <p:pic>
        <p:nvPicPr>
          <p:cNvPr id="121858" name="图片 816133" descr="treble_clef"/>
          <p:cNvPicPr>
            <a:picLocks noChangeAspect="1"/>
          </p:cNvPicPr>
          <p:nvPr/>
        </p:nvPicPr>
        <p:blipFill>
          <a:blip r:embed="rId1" cstate="print"/>
          <a:stretch>
            <a:fillRect/>
          </a:stretch>
        </p:blipFill>
        <p:spPr>
          <a:xfrm>
            <a:off x="463550" y="515938"/>
            <a:ext cx="835025" cy="1916112"/>
          </a:xfrm>
          <a:prstGeom prst="rect">
            <a:avLst/>
          </a:prstGeom>
          <a:noFill/>
          <a:ln w="9525">
            <a:noFill/>
          </a:ln>
          <a:effectLst>
            <a:outerShdw dist="107763" dir="13499999" algn="ctr" rotWithShape="0">
              <a:srgbClr val="808080">
                <a:alpha val="50000"/>
              </a:srgbClr>
            </a:outerShdw>
          </a:effectLst>
        </p:spPr>
      </p:pic>
      <p:sp>
        <p:nvSpPr>
          <p:cNvPr id="2" name="流程图: 可选过程 1"/>
          <p:cNvSpPr/>
          <p:nvPr/>
        </p:nvSpPr>
        <p:spPr>
          <a:xfrm>
            <a:off x="1611313" y="4973638"/>
            <a:ext cx="6551613" cy="1081088"/>
          </a:xfrm>
          <a:prstGeom prst="flowChartAlternateProcess">
            <a:avLst/>
          </a:prstGeom>
          <a:solidFill>
            <a:srgbClr val="D3C12B"/>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2400" b="1" i="0" strike="noStrike" noProof="1">
                <a:solidFill>
                  <a:srgbClr val="0000FF"/>
                </a:solidFill>
                <a:latin typeface="华文新魏" panose="02010800040101010101" pitchFamily="2" charset="-122"/>
                <a:ea typeface="华文新魏" panose="02010800040101010101" pitchFamily="2" charset="-122"/>
                <a:sym typeface="+mn-ea"/>
              </a:rPr>
              <a:t>        </a:t>
            </a:r>
            <a:r>
              <a:rPr lang="en-US" altLang="zh-CN" sz="2400" b="1" i="0" strike="noStrike" noProof="1">
                <a:solidFill>
                  <a:schemeClr val="accent4"/>
                </a:solidFill>
                <a:latin typeface="华文新魏" panose="02010800040101010101" pitchFamily="2" charset="-122"/>
                <a:ea typeface="华文新魏" panose="02010800040101010101" pitchFamily="2" charset="-122"/>
                <a:sym typeface="+mn-ea"/>
              </a:rPr>
              <a:t> </a:t>
            </a:r>
            <a:r>
              <a:rPr lang="zh-CN" sz="2400" b="1" i="0" strike="noStrike" noProof="1">
                <a:solidFill>
                  <a:schemeClr val="accent4"/>
                </a:solidFill>
                <a:latin typeface="华文新魏" panose="02010800040101010101" pitchFamily="2" charset="-122"/>
                <a:ea typeface="华文新魏" panose="02010800040101010101" pitchFamily="2" charset="-122"/>
                <a:sym typeface="+mn-ea"/>
              </a:rPr>
              <a:t>观赏观摩、模拟模仿是艺术表现素养培育的有效路径。</a:t>
            </a:r>
            <a:endParaRPr lang="zh-CN" altLang="en-US" sz="2400" b="1" i="0" strike="noStrike" noProof="1">
              <a:solidFill>
                <a:schemeClr val="accent4"/>
              </a:solidFill>
              <a:latin typeface="华文新魏" panose="02010800040101010101" pitchFamily="2" charset="-122"/>
              <a:ea typeface="华文新魏" panose="02010800040101010101" pitchFamily="2" charset="-122"/>
              <a:sym typeface="+mn-ea"/>
            </a:endParaRPr>
          </a:p>
        </p:txBody>
      </p:sp>
      <p:sp>
        <p:nvSpPr>
          <p:cNvPr id="3" name="文本框 2"/>
          <p:cNvSpPr txBox="1"/>
          <p:nvPr/>
        </p:nvSpPr>
        <p:spPr>
          <a:xfrm>
            <a:off x="1298575" y="902335"/>
            <a:ext cx="7377403" cy="645160"/>
          </a:xfrm>
          <a:prstGeom prst="rect">
            <a:avLst/>
          </a:prstGeom>
          <a:noFill/>
        </p:spPr>
        <p:txBody>
          <a:bodyPr wrap="square" rtlCol="0">
            <a:spAutoFit/>
          </a:bodyPr>
          <a:lstStyle/>
          <a:p>
            <a:r>
              <a:rPr lang="zh-CN" altLang="en-US" sz="3200" b="1" i="0" noProof="1">
                <a:solidFill>
                  <a:srgbClr val="C00000"/>
                </a:solidFill>
                <a:latin typeface="黑体" panose="02010609060101010101" pitchFamily="2" charset="-122"/>
                <a:ea typeface="黑体" panose="02010609060101010101" pitchFamily="2" charset="-122"/>
                <a:cs typeface="+mn-cs"/>
              </a:rPr>
              <a:t>切入点：</a:t>
            </a:r>
            <a:r>
              <a:rPr lang="zh-CN" altLang="zh-CN" sz="3600" i="0"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cs typeface="+mn-cs"/>
                <a:sym typeface="+mn-ea"/>
              </a:rPr>
              <a:t>名家名曲</a:t>
            </a:r>
            <a:endParaRPr lang="zh-CN" altLang="zh-CN" sz="3600" b="1" i="0"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cs typeface="+mn-cs"/>
              <a:sym typeface="+mn-ea"/>
            </a:endParaRPr>
          </a:p>
        </p:txBody>
      </p:sp>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图片 816133" descr="treble_clef"/>
          <p:cNvPicPr>
            <a:picLocks noChangeAspect="1"/>
          </p:cNvPicPr>
          <p:nvPr/>
        </p:nvPicPr>
        <p:blipFill>
          <a:blip r:embed="rId1" cstate="print"/>
          <a:stretch>
            <a:fillRect/>
          </a:stretch>
        </p:blipFill>
        <p:spPr>
          <a:xfrm>
            <a:off x="463550" y="498475"/>
            <a:ext cx="835025" cy="1916113"/>
          </a:xfrm>
          <a:prstGeom prst="rect">
            <a:avLst/>
          </a:prstGeom>
          <a:noFill/>
          <a:ln w="9525">
            <a:noFill/>
          </a:ln>
          <a:effectLst>
            <a:outerShdw dist="107763" dir="13499999" algn="ctr" rotWithShape="0">
              <a:srgbClr val="808080">
                <a:alpha val="50000"/>
              </a:srgbClr>
            </a:outerShdw>
          </a:effectLst>
        </p:spPr>
      </p:pic>
      <p:sp>
        <p:nvSpPr>
          <p:cNvPr id="122882" name="文本框 1"/>
          <p:cNvSpPr txBox="1"/>
          <p:nvPr/>
        </p:nvSpPr>
        <p:spPr>
          <a:xfrm>
            <a:off x="1069975" y="1984375"/>
            <a:ext cx="7173913" cy="830263"/>
          </a:xfrm>
          <a:prstGeom prst="rect">
            <a:avLst/>
          </a:prstGeom>
          <a:noFill/>
          <a:ln w="9525">
            <a:noFill/>
          </a:ln>
        </p:spPr>
        <p:txBody>
          <a:bodyPr wrap="square" anchor="t">
            <a:spAutoFit/>
          </a:bodyPr>
          <a:lstStyle/>
          <a:p>
            <a:endParaRPr lang="zh-CN" altLang="en-US" sz="2400" i="0">
              <a:solidFill>
                <a:srgbClr val="0000FF"/>
              </a:solidFill>
              <a:latin typeface="华文新魏" panose="02010800040101010101" pitchFamily="2" charset="-122"/>
              <a:ea typeface="华文新魏" panose="02010800040101010101" pitchFamily="2" charset="-122"/>
            </a:endParaRPr>
          </a:p>
          <a:p>
            <a:endParaRPr lang="zh-CN" altLang="en-US" sz="2400" i="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22883" name="文本框 2"/>
          <p:cNvSpPr txBox="1"/>
          <p:nvPr/>
        </p:nvSpPr>
        <p:spPr>
          <a:xfrm>
            <a:off x="1298575" y="987425"/>
            <a:ext cx="5892800" cy="584200"/>
          </a:xfrm>
          <a:prstGeom prst="rect">
            <a:avLst/>
          </a:prstGeom>
          <a:noFill/>
          <a:ln w="9525">
            <a:noFill/>
          </a:ln>
        </p:spPr>
        <p:txBody>
          <a:bodyPr wrap="square" anchor="t">
            <a:spAutoFit/>
          </a:bodyPr>
          <a:lstStyle/>
          <a:p>
            <a:r>
              <a:rPr lang="zh-CN" altLang="en-US" sz="3200" b="1" i="0">
                <a:solidFill>
                  <a:srgbClr val="C00000"/>
                </a:solidFill>
                <a:latin typeface="黑体" panose="02010609060101010101" pitchFamily="2" charset="-122"/>
                <a:ea typeface="黑体" panose="02010609060101010101" pitchFamily="2" charset="-122"/>
              </a:rPr>
              <a:t>关注点：</a:t>
            </a:r>
            <a:r>
              <a:rPr lang="zh-CN" altLang="en-US" sz="3200" b="1" i="0">
                <a:solidFill>
                  <a:srgbClr val="C00000"/>
                </a:solidFill>
                <a:latin typeface="华文新魏" panose="02010800040101010101" pitchFamily="2" charset="-122"/>
                <a:ea typeface="华文新魏" panose="02010800040101010101" pitchFamily="2" charset="-122"/>
              </a:rPr>
              <a:t>名家名曲的观赏效应</a:t>
            </a:r>
            <a:endParaRPr lang="zh-CN" altLang="en-US" sz="3200">
              <a:latin typeface="华文新魏" panose="02010800040101010101" pitchFamily="2" charset="-122"/>
              <a:ea typeface="华文新魏" panose="02010800040101010101" pitchFamily="2" charset="-122"/>
            </a:endParaRPr>
          </a:p>
        </p:txBody>
      </p:sp>
      <p:sp>
        <p:nvSpPr>
          <p:cNvPr id="4" name="流程图: 资料带 3"/>
          <p:cNvSpPr/>
          <p:nvPr/>
        </p:nvSpPr>
        <p:spPr>
          <a:xfrm>
            <a:off x="1017588" y="1984375"/>
            <a:ext cx="7410450" cy="4189413"/>
          </a:xfrm>
          <a:prstGeom prst="flowChartPunchedTape">
            <a:avLst/>
          </a:prstGeom>
          <a:solidFill>
            <a:srgbClr val="D3C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pPr>
            <a:endParaRPr lang="zh-CN" altLang="en-US" sz="2800" i="0" strike="noStrike" noProof="1">
              <a:solidFill>
                <a:srgbClr val="0000FF"/>
              </a:solidFill>
              <a:latin typeface="华文新魏" panose="02010800040101010101" pitchFamily="2" charset="-122"/>
              <a:ea typeface="华文新魏" panose="02010800040101010101" pitchFamily="2" charset="-122"/>
              <a:sym typeface="+mn-ea"/>
            </a:endParaRPr>
          </a:p>
          <a:p>
            <a:pPr algn="ctr" fontAlgn="base">
              <a:lnSpc>
                <a:spcPct val="120000"/>
              </a:lnSpc>
            </a:pPr>
            <a:r>
              <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rPr>
              <a:t>有针对性：与教学进度及学生专业学习相符</a:t>
            </a:r>
            <a:endPar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endParaRPr>
          </a:p>
          <a:p>
            <a:pPr algn="ctr" fontAlgn="base">
              <a:lnSpc>
                <a:spcPct val="120000"/>
              </a:lnSpc>
            </a:pPr>
            <a:r>
              <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rPr>
              <a:t>有吸引力：与审美情趣及学生接受程度相符</a:t>
            </a:r>
            <a:endPar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endParaRPr>
          </a:p>
          <a:p>
            <a:pPr algn="ctr" fontAlgn="base">
              <a:lnSpc>
                <a:spcPct val="120000"/>
              </a:lnSpc>
            </a:pPr>
            <a:r>
              <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rPr>
              <a:t>有共鸣感：与兴趣喜好及学生情感态度贴切</a:t>
            </a:r>
            <a:endPar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endParaRPr>
          </a:p>
          <a:p>
            <a:pPr algn="ctr" fontAlgn="base">
              <a:lnSpc>
                <a:spcPct val="120000"/>
              </a:lnSpc>
            </a:pPr>
            <a:r>
              <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rPr>
              <a:t>可模仿性：与所学曲目及艺术表现技巧相近</a:t>
            </a:r>
            <a:endPar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endParaRPr>
          </a:p>
          <a:p>
            <a:pPr algn="ctr" fontAlgn="base">
              <a:lnSpc>
                <a:spcPct val="120000"/>
              </a:lnSpc>
            </a:pPr>
            <a:endParaRPr lang="zh-CN" altLang="en-US" sz="2800" b="1" i="0" strike="noStrike" noProof="1">
              <a:solidFill>
                <a:schemeClr val="accent4"/>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文本框 99"/>
          <p:cNvSpPr txBox="1"/>
          <p:nvPr/>
        </p:nvSpPr>
        <p:spPr>
          <a:xfrm>
            <a:off x="1222375" y="1927225"/>
            <a:ext cx="7124700" cy="2676525"/>
          </a:xfrm>
          <a:prstGeom prst="rect">
            <a:avLst/>
          </a:prstGeom>
          <a:noFill/>
          <a:ln w="9525">
            <a:noFill/>
          </a:ln>
        </p:spPr>
        <p:txBody>
          <a:bodyPr wrap="square" anchor="t">
            <a:spAutoFit/>
          </a:bodyPr>
          <a:lstStyle/>
          <a:p>
            <a:pPr indent="304800"/>
            <a:r>
              <a:rPr lang="en-US" altLang="zh-CN" sz="2400" i="0" dirty="0">
                <a:solidFill>
                  <a:srgbClr val="0000FF"/>
                </a:solidFill>
                <a:latin typeface="华文新魏" panose="02010800040101010101" pitchFamily="2" charset="-122"/>
                <a:ea typeface="华文新魏" panose="02010800040101010101" pitchFamily="2" charset="-122"/>
              </a:rPr>
              <a:t>    黑格尔曾经对人的表演欲望进行过描述,他认为人是通过实践活动来实现自我价值的,当有了这种价值实现冲动时,也就形成了表现欲望。</a:t>
            </a:r>
            <a:endParaRPr lang="en-US" altLang="zh-CN" sz="2400" i="0" dirty="0">
              <a:solidFill>
                <a:srgbClr val="0000FF"/>
              </a:solidFill>
              <a:latin typeface="华文新魏" panose="02010800040101010101" pitchFamily="2" charset="-122"/>
              <a:ea typeface="华文新魏" panose="02010800040101010101" pitchFamily="2" charset="-122"/>
            </a:endParaRPr>
          </a:p>
          <a:p>
            <a:pPr indent="304800"/>
            <a:r>
              <a:rPr lang="en-US" altLang="zh-CN" sz="2400" i="0" dirty="0">
                <a:solidFill>
                  <a:srgbClr val="0000FF"/>
                </a:solidFill>
                <a:latin typeface="华文新魏" panose="02010800040101010101" pitchFamily="2" charset="-122"/>
                <a:ea typeface="华文新魏" panose="02010800040101010101" pitchFamily="2" charset="-122"/>
              </a:rPr>
              <a:t>   具体到</a:t>
            </a:r>
            <a:r>
              <a:rPr lang="zh-CN" altLang="en-US" sz="2400" i="0" dirty="0">
                <a:solidFill>
                  <a:srgbClr val="0000FF"/>
                </a:solidFill>
                <a:latin typeface="华文新魏" panose="02010800040101010101" pitchFamily="2" charset="-122"/>
                <a:ea typeface="华文新魏" panose="02010800040101010101" pitchFamily="2" charset="-122"/>
              </a:rPr>
              <a:t>音乐表现</a:t>
            </a:r>
            <a:r>
              <a:rPr lang="en-US" altLang="zh-CN" sz="2400" i="0" dirty="0">
                <a:solidFill>
                  <a:srgbClr val="0000FF"/>
                </a:solidFill>
                <a:latin typeface="华文新魏" panose="02010800040101010101" pitchFamily="2" charset="-122"/>
                <a:ea typeface="华文新魏" panose="02010800040101010101" pitchFamily="2" charset="-122"/>
              </a:rPr>
              <a:t>来说，</a:t>
            </a:r>
            <a:r>
              <a:rPr lang="zh-CN" altLang="en-US" sz="2400" i="0" dirty="0">
                <a:solidFill>
                  <a:srgbClr val="0000FF"/>
                </a:solidFill>
                <a:latin typeface="华文新魏" panose="02010800040101010101" pitchFamily="2" charset="-122"/>
                <a:ea typeface="华文新魏" panose="02010800040101010101" pitchFamily="2" charset="-122"/>
              </a:rPr>
              <a:t>即</a:t>
            </a:r>
            <a:r>
              <a:rPr lang="en-US" altLang="zh-CN" sz="2400" i="0" dirty="0">
                <a:solidFill>
                  <a:srgbClr val="0000FF"/>
                </a:solidFill>
                <a:latin typeface="华文新魏" panose="02010800040101010101" pitchFamily="2" charset="-122"/>
                <a:ea typeface="华文新魏" panose="02010800040101010101" pitchFamily="2" charset="-122"/>
              </a:rPr>
              <a:t>指</a:t>
            </a:r>
            <a:r>
              <a:rPr lang="zh-CN" altLang="en-US" sz="2400" i="0" dirty="0">
                <a:solidFill>
                  <a:srgbClr val="0000FF"/>
                </a:solidFill>
                <a:latin typeface="华文新魏" panose="02010800040101010101" pitchFamily="2" charset="-122"/>
                <a:ea typeface="华文新魏" panose="02010800040101010101" pitchFamily="2" charset="-122"/>
              </a:rPr>
              <a:t>表演者</a:t>
            </a:r>
            <a:r>
              <a:rPr lang="en-US" altLang="zh-CN" sz="2400" i="0" dirty="0">
                <a:solidFill>
                  <a:srgbClr val="0000FF"/>
                </a:solidFill>
                <a:latin typeface="华文新魏" panose="02010800040101010101" pitchFamily="2" charset="-122"/>
                <a:ea typeface="华文新魏" panose="02010800040101010101" pitchFamily="2" charset="-122"/>
              </a:rPr>
              <a:t>愿意利用自己</a:t>
            </a:r>
            <a:r>
              <a:rPr lang="zh-CN" altLang="en-US" sz="2400" i="0" dirty="0">
                <a:solidFill>
                  <a:srgbClr val="0000FF"/>
                </a:solidFill>
                <a:latin typeface="华文新魏" panose="02010800040101010101" pitchFamily="2" charset="-122"/>
                <a:ea typeface="华文新魏" panose="02010800040101010101" pitchFamily="2" charset="-122"/>
              </a:rPr>
              <a:t>的表演专长和</a:t>
            </a:r>
            <a:r>
              <a:rPr lang="en-US" altLang="zh-CN" sz="2400" i="0" dirty="0">
                <a:solidFill>
                  <a:srgbClr val="0000FF"/>
                </a:solidFill>
                <a:latin typeface="华文新魏" panose="02010800040101010101" pitchFamily="2" charset="-122"/>
                <a:ea typeface="华文新魏" panose="02010800040101010101" pitchFamily="2" charset="-122"/>
              </a:rPr>
              <a:t>技能，通过对</a:t>
            </a:r>
            <a:r>
              <a:rPr lang="zh-CN" altLang="en-US" sz="2400" i="0" dirty="0">
                <a:solidFill>
                  <a:srgbClr val="0000FF"/>
                </a:solidFill>
                <a:latin typeface="华文新魏" panose="02010800040101010101" pitchFamily="2" charset="-122"/>
                <a:ea typeface="华文新魏" panose="02010800040101010101" pitchFamily="2" charset="-122"/>
              </a:rPr>
              <a:t>音乐</a:t>
            </a:r>
            <a:r>
              <a:rPr lang="en-US" altLang="zh-CN" sz="2400" i="0" dirty="0">
                <a:solidFill>
                  <a:srgbClr val="0000FF"/>
                </a:solidFill>
                <a:latin typeface="华文新魏" panose="02010800040101010101" pitchFamily="2" charset="-122"/>
                <a:ea typeface="华文新魏" panose="02010800040101010101" pitchFamily="2" charset="-122"/>
              </a:rPr>
              <a:t>作品的演绎，获得观</a:t>
            </a:r>
            <a:r>
              <a:rPr lang="zh-CN" altLang="en-US" sz="2400" i="0" dirty="0">
                <a:solidFill>
                  <a:srgbClr val="0000FF"/>
                </a:solidFill>
                <a:latin typeface="华文新魏" panose="02010800040101010101" pitchFamily="2" charset="-122"/>
                <a:ea typeface="华文新魏" panose="02010800040101010101" pitchFamily="2" charset="-122"/>
              </a:rPr>
              <a:t>者</a:t>
            </a:r>
            <a:r>
              <a:rPr lang="en-US" altLang="zh-CN" sz="2400" i="0" dirty="0">
                <a:solidFill>
                  <a:srgbClr val="0000FF"/>
                </a:solidFill>
                <a:latin typeface="华文新魏" panose="02010800040101010101" pitchFamily="2" charset="-122"/>
                <a:ea typeface="华文新魏" panose="02010800040101010101" pitchFamily="2" charset="-122"/>
              </a:rPr>
              <a:t>认可的过程。其中包含个人</a:t>
            </a:r>
            <a:r>
              <a:rPr lang="zh-CN" altLang="en-US" sz="2400" i="0" dirty="0">
                <a:solidFill>
                  <a:srgbClr val="0000FF"/>
                </a:solidFill>
                <a:latin typeface="华文新魏" panose="02010800040101010101" pitchFamily="2" charset="-122"/>
                <a:ea typeface="华文新魏" panose="02010800040101010101" pitchFamily="2" charset="-122"/>
              </a:rPr>
              <a:t>表演</a:t>
            </a:r>
            <a:r>
              <a:rPr lang="en-US" altLang="zh-CN" sz="2400" i="0" dirty="0">
                <a:solidFill>
                  <a:srgbClr val="0000FF"/>
                </a:solidFill>
                <a:latin typeface="华文新魏" panose="02010800040101010101" pitchFamily="2" charset="-122"/>
                <a:ea typeface="华文新魏" panose="02010800040101010101" pitchFamily="2" charset="-122"/>
              </a:rPr>
              <a:t>欲望的满足、对作品内涵的充分体验和与观众获得的情感共鸣。</a:t>
            </a:r>
            <a:endParaRPr lang="en-US" altLang="zh-CN" sz="2400" i="0" dirty="0">
              <a:solidFill>
                <a:srgbClr val="0000FF"/>
              </a:solidFill>
              <a:latin typeface="华文新魏" panose="02010800040101010101" pitchFamily="2" charset="-122"/>
              <a:ea typeface="华文新魏" panose="02010800040101010101" pitchFamily="2" charset="-122"/>
            </a:endParaRPr>
          </a:p>
        </p:txBody>
      </p:sp>
      <p:pic>
        <p:nvPicPr>
          <p:cNvPr id="123906" name="图片 816133" descr="treble_clef"/>
          <p:cNvPicPr>
            <a:picLocks noChangeAspect="1"/>
          </p:cNvPicPr>
          <p:nvPr/>
        </p:nvPicPr>
        <p:blipFill>
          <a:blip r:embed="rId1" cstate="print"/>
          <a:stretch>
            <a:fillRect/>
          </a:stretch>
        </p:blipFill>
        <p:spPr>
          <a:xfrm>
            <a:off x="463550" y="498475"/>
            <a:ext cx="835025" cy="1916113"/>
          </a:xfrm>
          <a:prstGeom prst="rect">
            <a:avLst/>
          </a:prstGeom>
          <a:noFill/>
          <a:ln w="9525">
            <a:noFill/>
          </a:ln>
          <a:effectLst>
            <a:outerShdw dist="107763" dir="13499999" algn="ctr" rotWithShape="0">
              <a:srgbClr val="808080">
                <a:alpha val="50000"/>
              </a:srgbClr>
            </a:outerShdw>
          </a:effectLst>
        </p:spPr>
      </p:pic>
      <p:sp>
        <p:nvSpPr>
          <p:cNvPr id="123907" name="文本框 2"/>
          <p:cNvSpPr txBox="1"/>
          <p:nvPr/>
        </p:nvSpPr>
        <p:spPr>
          <a:xfrm>
            <a:off x="1298575" y="1073150"/>
            <a:ext cx="6305550" cy="522288"/>
          </a:xfrm>
          <a:prstGeom prst="rect">
            <a:avLst/>
          </a:prstGeom>
          <a:noFill/>
          <a:ln w="9525">
            <a:noFill/>
          </a:ln>
        </p:spPr>
        <p:txBody>
          <a:bodyPr wrap="square" anchor="t">
            <a:spAutoFit/>
          </a:bodyPr>
          <a:lstStyle/>
          <a:p>
            <a:r>
              <a:rPr lang="zh-CN" altLang="en-US" sz="2800" b="1" i="0" dirty="0">
                <a:solidFill>
                  <a:srgbClr val="C00000"/>
                </a:solidFill>
                <a:latin typeface="黑体" panose="02010609060101010101" pitchFamily="2" charset="-122"/>
                <a:ea typeface="黑体" panose="02010609060101010101" pitchFamily="2" charset="-122"/>
              </a:rPr>
              <a:t>落脚点：一是激发学生的表演欲望</a:t>
            </a:r>
            <a:endParaRPr lang="zh-CN" altLang="en-US" sz="2800" b="1" i="0" dirty="0">
              <a:solidFill>
                <a:srgbClr val="C00000"/>
              </a:solidFill>
              <a:latin typeface="黑体" panose="02010609060101010101" pitchFamily="2" charset="-122"/>
              <a:ea typeface="黑体" panose="02010609060101010101" pitchFamily="2" charset="-122"/>
            </a:endParaRPr>
          </a:p>
        </p:txBody>
      </p:sp>
      <p:sp>
        <p:nvSpPr>
          <p:cNvPr id="2" name="流程图: 可选过程 1"/>
          <p:cNvSpPr/>
          <p:nvPr/>
        </p:nvSpPr>
        <p:spPr>
          <a:xfrm>
            <a:off x="1298575" y="5230813"/>
            <a:ext cx="6873875" cy="935038"/>
          </a:xfrm>
          <a:prstGeom prst="flowChartAlternateProcess">
            <a:avLst/>
          </a:prstGeom>
          <a:solidFill>
            <a:srgbClr val="D3C12B"/>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altLang="zh-CN" sz="2400" i="0" strike="noStrike" noProof="1">
              <a:solidFill>
                <a:schemeClr val="tx1"/>
              </a:solidFill>
              <a:latin typeface="华文新魏" panose="02010800040101010101" pitchFamily="2" charset="-122"/>
              <a:ea typeface="华文新魏" panose="02010800040101010101" pitchFamily="2" charset="-122"/>
              <a:sym typeface="+mn-ea"/>
            </a:endParaRPr>
          </a:p>
          <a:p>
            <a:pPr algn="ctr" fontAlgn="base"/>
            <a:r>
              <a:rPr lang="en-US" altLang="zh-CN" sz="2400" i="0" strike="noStrike" noProof="1">
                <a:solidFill>
                  <a:schemeClr val="tx1"/>
                </a:solidFill>
                <a:latin typeface="华文新魏" panose="02010800040101010101" pitchFamily="2" charset="-122"/>
                <a:ea typeface="华文新魏" panose="02010800040101010101" pitchFamily="2" charset="-122"/>
                <a:sym typeface="+mn-ea"/>
              </a:rPr>
              <a:t>表现欲望是引起关注和获得赞赏的有效方式之一</a:t>
            </a:r>
            <a:endParaRPr lang="en-US" altLang="zh-CN" sz="2400" i="0" strike="noStrike" noProof="1">
              <a:solidFill>
                <a:schemeClr val="tx1"/>
              </a:solidFill>
              <a:latin typeface="华文新魏" panose="02010800040101010101" pitchFamily="2" charset="-122"/>
              <a:ea typeface="华文新魏" panose="02010800040101010101" pitchFamily="2" charset="-122"/>
              <a:sym typeface="+mn-ea"/>
            </a:endParaRPr>
          </a:p>
          <a:p>
            <a:pPr algn="ctr" fontAlgn="base"/>
            <a:endParaRPr lang="en-US" altLang="zh-CN" sz="2400" i="0" strike="noStrike" noProof="1">
              <a:solidFill>
                <a:schemeClr val="tx1"/>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图片 816133" descr="treble_clef"/>
          <p:cNvPicPr>
            <a:picLocks noChangeAspect="1"/>
          </p:cNvPicPr>
          <p:nvPr/>
        </p:nvPicPr>
        <p:blipFill>
          <a:blip r:embed="rId1" cstate="print"/>
          <a:stretch>
            <a:fillRect/>
          </a:stretch>
        </p:blipFill>
        <p:spPr>
          <a:xfrm>
            <a:off x="463550" y="498475"/>
            <a:ext cx="835025" cy="1916113"/>
          </a:xfrm>
          <a:prstGeom prst="rect">
            <a:avLst/>
          </a:prstGeom>
          <a:noFill/>
          <a:ln w="9525">
            <a:noFill/>
          </a:ln>
          <a:effectLst>
            <a:outerShdw dist="107763" dir="13499999" algn="ctr" rotWithShape="0">
              <a:srgbClr val="808080">
                <a:alpha val="50000"/>
              </a:srgbClr>
            </a:outerShdw>
          </a:effectLst>
        </p:spPr>
      </p:pic>
      <p:sp>
        <p:nvSpPr>
          <p:cNvPr id="125954" name="文本框 2"/>
          <p:cNvSpPr txBox="1"/>
          <p:nvPr/>
        </p:nvSpPr>
        <p:spPr>
          <a:xfrm>
            <a:off x="1350963" y="1055688"/>
            <a:ext cx="6226175" cy="584200"/>
          </a:xfrm>
          <a:prstGeom prst="rect">
            <a:avLst/>
          </a:prstGeom>
          <a:noFill/>
          <a:ln w="9525">
            <a:noFill/>
          </a:ln>
        </p:spPr>
        <p:txBody>
          <a:bodyPr wrap="square" anchor="t">
            <a:spAutoFit/>
          </a:bodyPr>
          <a:lstStyle/>
          <a:p>
            <a:r>
              <a:rPr lang="zh-CN" altLang="en-US" sz="3200" b="1" i="0">
                <a:solidFill>
                  <a:srgbClr val="C00000"/>
                </a:solidFill>
                <a:latin typeface="黑体" panose="02010609060101010101" pitchFamily="2" charset="-122"/>
                <a:ea typeface="黑体" panose="02010609060101010101" pitchFamily="2" charset="-122"/>
              </a:rPr>
              <a:t>二是培养学生的表演兴趣</a:t>
            </a:r>
            <a:endParaRPr lang="zh-CN" altLang="en-US" sz="3200" b="1" i="0">
              <a:solidFill>
                <a:srgbClr val="C00000"/>
              </a:solidFill>
              <a:latin typeface="黑体" panose="02010609060101010101" pitchFamily="2" charset="-122"/>
              <a:ea typeface="黑体" panose="02010609060101010101" pitchFamily="2" charset="-122"/>
            </a:endParaRPr>
          </a:p>
        </p:txBody>
      </p:sp>
      <p:sp>
        <p:nvSpPr>
          <p:cNvPr id="125955" name="文本框 3"/>
          <p:cNvSpPr txBox="1"/>
          <p:nvPr/>
        </p:nvSpPr>
        <p:spPr>
          <a:xfrm>
            <a:off x="1298575" y="1885950"/>
            <a:ext cx="7232650" cy="1014413"/>
          </a:xfrm>
          <a:prstGeom prst="rect">
            <a:avLst/>
          </a:prstGeom>
          <a:noFill/>
          <a:ln w="9525">
            <a:noFill/>
          </a:ln>
        </p:spPr>
        <p:txBody>
          <a:bodyPr wrap="square" anchor="t">
            <a:spAutoFit/>
          </a:bodyPr>
          <a:lstStyle/>
          <a:p>
            <a:r>
              <a:rPr lang="en-US" altLang="zh-CN" sz="2000" i="0">
                <a:solidFill>
                  <a:srgbClr val="0000FF"/>
                </a:solidFill>
                <a:latin typeface="华文新魏" panose="02010800040101010101" pitchFamily="2" charset="-122"/>
                <a:ea typeface="华文新魏" panose="02010800040101010101" pitchFamily="2" charset="-122"/>
              </a:rPr>
              <a:t>         </a:t>
            </a:r>
            <a:r>
              <a:rPr lang="zh-CN" altLang="en-US" sz="2000" i="0">
                <a:solidFill>
                  <a:srgbClr val="0000FF"/>
                </a:solidFill>
                <a:latin typeface="华文新魏" panose="02010800040101010101" pitchFamily="2" charset="-122"/>
                <a:ea typeface="华文新魏" panose="02010800040101010101" pitchFamily="2" charset="-122"/>
              </a:rPr>
              <a:t>兴趣是一种无形的动力，会使对所感兴趣事物给予优先注意和探索，并表现出心驰神往。包含直接兴趣和间接兴趣：</a:t>
            </a:r>
            <a:endParaRPr lang="zh-CN" altLang="en-US" sz="2000" i="0">
              <a:solidFill>
                <a:srgbClr val="0000FF"/>
              </a:solidFill>
              <a:latin typeface="华文新魏" panose="02010800040101010101" pitchFamily="2" charset="-122"/>
              <a:ea typeface="华文新魏" panose="02010800040101010101" pitchFamily="2" charset="-122"/>
            </a:endParaRPr>
          </a:p>
          <a:p>
            <a:r>
              <a:rPr lang="zh-CN" altLang="en-US" sz="2000" i="0">
                <a:solidFill>
                  <a:srgbClr val="0000FF"/>
                </a:solidFill>
                <a:latin typeface="华文新魏" panose="02010800040101010101" pitchFamily="2" charset="-122"/>
                <a:ea typeface="华文新魏" panose="02010800040101010101" pitchFamily="2" charset="-122"/>
              </a:rPr>
              <a:t>               </a:t>
            </a:r>
            <a:endParaRPr lang="zh-CN" altLang="en-US" sz="2000" i="0">
              <a:solidFill>
                <a:srgbClr val="0000FF"/>
              </a:solidFill>
              <a:latin typeface="华文新魏" panose="02010800040101010101" pitchFamily="2" charset="-122"/>
              <a:ea typeface="华文新魏" panose="02010800040101010101" pitchFamily="2" charset="-122"/>
            </a:endParaRPr>
          </a:p>
        </p:txBody>
      </p:sp>
      <p:graphicFrame>
        <p:nvGraphicFramePr>
          <p:cNvPr id="2" name="图示 1"/>
          <p:cNvGraphicFramePr/>
          <p:nvPr/>
        </p:nvGraphicFramePr>
        <p:xfrm>
          <a:off x="1007110" y="2616835"/>
          <a:ext cx="7524115" cy="2030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1008063" y="4810125"/>
            <a:ext cx="7523163" cy="953135"/>
          </a:xfrm>
          <a:prstGeom prst="rect">
            <a:avLst/>
          </a:prstGeom>
          <a:solidFill>
            <a:schemeClr val="accent6">
              <a:lumMod val="20000"/>
              <a:lumOff val="80000"/>
            </a:schemeClr>
          </a:solidFill>
          <a:ln>
            <a:solidFill>
              <a:schemeClr val="accent4"/>
            </a:solidFill>
          </a:ln>
        </p:spPr>
        <p:style>
          <a:lnRef idx="1">
            <a:schemeClr val="accent5"/>
          </a:lnRef>
          <a:fillRef idx="2">
            <a:schemeClr val="accent5"/>
          </a:fillRef>
          <a:effectRef idx="1">
            <a:schemeClr val="accent5"/>
          </a:effectRef>
          <a:fontRef idx="minor">
            <a:schemeClr val="dk1"/>
          </a:fontRef>
        </p:style>
        <p:txBody>
          <a:bodyPr wrap="square" rtlCol="0" anchor="t">
            <a:spAutoFit/>
          </a:bodyPr>
          <a:lstStyle/>
          <a:p>
            <a:pPr fontAlgn="base"/>
            <a:r>
              <a:rPr lang="en-US" altLang="zh-CN" sz="1800" i="0" strike="noStrike" noProof="1">
                <a:solidFill>
                  <a:srgbClr val="0000FF"/>
                </a:solidFill>
                <a:latin typeface="华文新魏" panose="02010800040101010101" pitchFamily="2" charset="-122"/>
                <a:ea typeface="华文新魏" panose="02010800040101010101" pitchFamily="2" charset="-122"/>
                <a:sym typeface="+mn-ea"/>
              </a:rPr>
              <a:t>    </a:t>
            </a:r>
            <a:r>
              <a:rPr lang="en-US" altLang="zh-CN" sz="2800" i="0" strike="noStrike" noProof="1">
                <a:solidFill>
                  <a:srgbClr val="0000FF"/>
                </a:solidFill>
                <a:latin typeface="华文琥珀" panose="02010800040101010101" pitchFamily="2" charset="-122"/>
                <a:ea typeface="华文琥珀" panose="02010800040101010101" pitchFamily="2" charset="-122"/>
                <a:cs typeface="华文琥珀" panose="02010800040101010101" pitchFamily="2" charset="-122"/>
                <a:sym typeface="+mn-ea"/>
              </a:rPr>
              <a:t>     </a:t>
            </a:r>
            <a:r>
              <a:rPr lang="zh-CN" altLang="en-US" sz="2800" i="0" strike="noStrike" noProof="1">
                <a:solidFill>
                  <a:srgbClr val="7030A0"/>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cs typeface="华文琥珀" panose="02010800040101010101" pitchFamily="2" charset="-122"/>
                <a:sym typeface="+mn-ea"/>
              </a:rPr>
              <a:t>只有把直接兴趣和简介兴趣有机结合起来，才能持之以恒，取得成功。</a:t>
            </a:r>
            <a:endParaRPr lang="zh-CN" altLang="en-US" sz="2800" i="0" strike="noStrike" noProof="1">
              <a:solidFill>
                <a:srgbClr val="7030A0"/>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cs typeface="华文琥珀"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图片 816133" descr="treble_clef"/>
          <p:cNvPicPr>
            <a:picLocks noChangeAspect="1"/>
          </p:cNvPicPr>
          <p:nvPr/>
        </p:nvPicPr>
        <p:blipFill>
          <a:blip r:embed="rId1" cstate="print"/>
          <a:stretch>
            <a:fillRect/>
          </a:stretch>
        </p:blipFill>
        <p:spPr>
          <a:xfrm>
            <a:off x="463550" y="488950"/>
            <a:ext cx="835025" cy="1916113"/>
          </a:xfrm>
          <a:prstGeom prst="rect">
            <a:avLst/>
          </a:prstGeom>
          <a:noFill/>
          <a:ln w="9525">
            <a:noFill/>
          </a:ln>
          <a:effectLst>
            <a:outerShdw dist="107763" dir="13499999" algn="ctr" rotWithShape="0">
              <a:srgbClr val="808080">
                <a:alpha val="50000"/>
              </a:srgbClr>
            </a:outerShdw>
          </a:effectLst>
        </p:spPr>
      </p:pic>
      <p:sp>
        <p:nvSpPr>
          <p:cNvPr id="128002" name="文本框 2"/>
          <p:cNvSpPr txBox="1"/>
          <p:nvPr/>
        </p:nvSpPr>
        <p:spPr>
          <a:xfrm>
            <a:off x="1439863" y="996950"/>
            <a:ext cx="6265862" cy="584200"/>
          </a:xfrm>
          <a:prstGeom prst="rect">
            <a:avLst/>
          </a:prstGeom>
          <a:noFill/>
          <a:ln w="9525">
            <a:noFill/>
          </a:ln>
        </p:spPr>
        <p:txBody>
          <a:bodyPr wrap="square" anchor="t">
            <a:spAutoFit/>
          </a:bodyPr>
          <a:lstStyle/>
          <a:p>
            <a:r>
              <a:rPr lang="zh-CN" altLang="en-US" sz="3200" i="0" dirty="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rgbClr val="C00000"/>
                </a:solidFill>
                <a:latin typeface="黑体" panose="02010609060101010101" pitchFamily="2" charset="-122"/>
                <a:ea typeface="黑体" panose="02010609060101010101" pitchFamily="2" charset="-122"/>
              </a:rPr>
              <a:t>兴趣培养策略：</a:t>
            </a:r>
            <a:endParaRPr lang="zh-CN" altLang="en-US" sz="3200" b="1" i="0">
              <a:solidFill>
                <a:srgbClr val="C00000"/>
              </a:solidFill>
              <a:latin typeface="黑体" panose="02010609060101010101" pitchFamily="2" charset="-122"/>
              <a:ea typeface="黑体" panose="02010609060101010101" pitchFamily="2" charset="-122"/>
            </a:endParaRPr>
          </a:p>
        </p:txBody>
      </p:sp>
      <p:sp>
        <p:nvSpPr>
          <p:cNvPr id="2050" name=" 2050"/>
          <p:cNvSpPr/>
          <p:nvPr/>
        </p:nvSpPr>
        <p:spPr bwMode="auto">
          <a:xfrm>
            <a:off x="7442200" y="5018088"/>
            <a:ext cx="1409700" cy="1068388"/>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C00000"/>
          </a:solidFill>
          <a:ln>
            <a:solidFill>
              <a:schemeClr val="accent4"/>
            </a:solid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endParaRPr>
          </a:p>
        </p:txBody>
      </p:sp>
      <p:sp>
        <p:nvSpPr>
          <p:cNvPr id="2" name="流程图: 可选过程 1"/>
          <p:cNvSpPr/>
          <p:nvPr/>
        </p:nvSpPr>
        <p:spPr>
          <a:xfrm>
            <a:off x="2041525" y="1835150"/>
            <a:ext cx="6538913" cy="1831975"/>
          </a:xfrm>
          <a:prstGeom prst="flowChartAlternateProcess">
            <a:avLst/>
          </a:prstGeom>
          <a:solidFill>
            <a:srgbClr val="D3C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2000" i="0" strike="noStrike" noProof="1">
                <a:solidFill>
                  <a:schemeClr val="tx1"/>
                </a:solidFill>
                <a:latin typeface="华文新魏" panose="02010800040101010101" pitchFamily="2" charset="-122"/>
                <a:ea typeface="华文新魏" panose="02010800040101010101" pitchFamily="2" charset="-122"/>
                <a:sym typeface="+mn-ea"/>
              </a:rPr>
              <a:t>        </a:t>
            </a:r>
            <a:endParaRPr lang="en-US" altLang="zh-CN" sz="20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en-US" altLang="zh-CN" sz="2000" i="0" strike="noStrike" noProof="1">
                <a:solidFill>
                  <a:schemeClr val="tx1"/>
                </a:solidFill>
                <a:latin typeface="华文新魏" panose="02010800040101010101" pitchFamily="2" charset="-122"/>
                <a:ea typeface="华文新魏" panose="02010800040101010101" pitchFamily="2" charset="-122"/>
                <a:sym typeface="+mn-ea"/>
              </a:rPr>
              <a:t>       </a:t>
            </a:r>
            <a:r>
              <a:rPr lang="zh-CN" altLang="en-US" sz="2000" i="0" strike="noStrike" noProof="1">
                <a:solidFill>
                  <a:schemeClr val="tx1"/>
                </a:solidFill>
                <a:latin typeface="华文新魏" panose="02010800040101010101" pitchFamily="2" charset="-122"/>
                <a:ea typeface="华文新魏" panose="02010800040101010101" pitchFamily="2" charset="-122"/>
                <a:sym typeface="+mn-ea"/>
              </a:rPr>
              <a:t>⒈不断增加知识与技能储备，积累兴趣的基础。</a:t>
            </a:r>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zh-CN" altLang="en-US" sz="2000" i="0" strike="noStrike" noProof="1">
                <a:solidFill>
                  <a:schemeClr val="tx1"/>
                </a:solidFill>
                <a:latin typeface="华文新魏" panose="02010800040101010101" pitchFamily="2" charset="-122"/>
                <a:ea typeface="华文新魏" panose="02010800040101010101" pitchFamily="2" charset="-122"/>
                <a:sym typeface="+mn-ea"/>
              </a:rPr>
              <a:t>        知识与技能是兴趣产生的基础条件，知识与技能的程度与其兴趣的广度和深度成正比。</a:t>
            </a:r>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p:txBody>
      </p:sp>
      <p:sp>
        <p:nvSpPr>
          <p:cNvPr id="3" name="流程图: 可选过程 2"/>
          <p:cNvSpPr/>
          <p:nvPr/>
        </p:nvSpPr>
        <p:spPr>
          <a:xfrm>
            <a:off x="609600" y="3667125"/>
            <a:ext cx="6656388" cy="188753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2000" i="0" strike="noStrike" noProof="1">
                <a:solidFill>
                  <a:schemeClr val="tx1"/>
                </a:solidFill>
                <a:latin typeface="华文新魏" panose="02010800040101010101" pitchFamily="2" charset="-122"/>
                <a:ea typeface="华文新魏" panose="02010800040101010101" pitchFamily="2" charset="-122"/>
                <a:sym typeface="+mn-ea"/>
              </a:rPr>
              <a:t>         </a:t>
            </a:r>
            <a:r>
              <a:rPr lang="zh-CN" altLang="en-US" sz="2000" i="0" strike="noStrike" noProof="1">
                <a:solidFill>
                  <a:schemeClr val="tx1"/>
                </a:solidFill>
                <a:latin typeface="华文新魏" panose="02010800040101010101" pitchFamily="2" charset="-122"/>
                <a:ea typeface="华文新魏" panose="02010800040101010101" pitchFamily="2" charset="-122"/>
                <a:sym typeface="+mn-ea"/>
              </a:rPr>
              <a:t>⒉经常开展有趣活动，保持直接兴趣的持续度。</a:t>
            </a:r>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zh-CN" altLang="en-US" sz="2000" i="0" strike="noStrike" noProof="1">
                <a:solidFill>
                  <a:schemeClr val="tx1"/>
                </a:solidFill>
                <a:latin typeface="华文新魏" panose="02010800040101010101" pitchFamily="2" charset="-122"/>
                <a:ea typeface="华文新魏" panose="02010800040101010101" pitchFamily="2" charset="-122"/>
                <a:sym typeface="+mn-ea"/>
              </a:rPr>
              <a:t>        直接兴趣常表现强烈但比较短暂。因此，应在新颖教学内容和有趣教学方法及活动趣味性方面下功夫。</a:t>
            </a:r>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图片 816133" descr="treble_clef"/>
          <p:cNvPicPr>
            <a:picLocks noChangeAspect="1"/>
          </p:cNvPicPr>
          <p:nvPr/>
        </p:nvPicPr>
        <p:blipFill>
          <a:blip r:embed="rId1" cstate="print"/>
          <a:stretch>
            <a:fillRect/>
          </a:stretch>
        </p:blipFill>
        <p:spPr>
          <a:xfrm>
            <a:off x="263525" y="422275"/>
            <a:ext cx="835025" cy="1916113"/>
          </a:xfrm>
          <a:prstGeom prst="rect">
            <a:avLst/>
          </a:prstGeom>
          <a:noFill/>
          <a:ln w="9525">
            <a:noFill/>
          </a:ln>
          <a:effectLst>
            <a:outerShdw dist="107763" dir="13499999" algn="ctr" rotWithShape="0">
              <a:srgbClr val="808080">
                <a:alpha val="50000"/>
              </a:srgbClr>
            </a:outerShdw>
          </a:effectLst>
        </p:spPr>
      </p:pic>
      <p:sp>
        <p:nvSpPr>
          <p:cNvPr id="129026" name="文本框 1"/>
          <p:cNvSpPr txBox="1"/>
          <p:nvPr/>
        </p:nvSpPr>
        <p:spPr>
          <a:xfrm>
            <a:off x="1098550" y="1939925"/>
            <a:ext cx="7370763" cy="398463"/>
          </a:xfrm>
          <a:prstGeom prst="rect">
            <a:avLst/>
          </a:prstGeom>
          <a:noFill/>
          <a:ln w="9525">
            <a:noFill/>
          </a:ln>
        </p:spPr>
        <p:txBody>
          <a:bodyPr wrap="square" anchor="t">
            <a:spAutoFit/>
          </a:bodyPr>
          <a:lstStyle/>
          <a:p>
            <a:r>
              <a:rPr lang="en-US" altLang="zh-CN" sz="2000" i="0">
                <a:solidFill>
                  <a:srgbClr val="0000FF"/>
                </a:solidFill>
                <a:latin typeface="华文新魏" panose="02010800040101010101" pitchFamily="2" charset="-122"/>
                <a:ea typeface="华文新魏" panose="02010800040101010101" pitchFamily="2" charset="-122"/>
              </a:rPr>
              <a:t>      </a:t>
            </a:r>
            <a:r>
              <a:rPr lang="zh-CN" altLang="en-US" sz="2000" i="0">
                <a:solidFill>
                  <a:srgbClr val="0000FF"/>
                </a:solidFill>
                <a:latin typeface="华文新魏" panose="02010800040101010101" pitchFamily="2" charset="-122"/>
                <a:ea typeface="华文新魏" panose="02010800040101010101" pitchFamily="2" charset="-122"/>
              </a:rPr>
              <a:t>      </a:t>
            </a:r>
            <a:endParaRPr lang="zh-CN" altLang="en-US" sz="2000" i="0">
              <a:solidFill>
                <a:srgbClr val="0000FF"/>
              </a:solidFill>
              <a:latin typeface="华文新魏" panose="02010800040101010101" pitchFamily="2" charset="-122"/>
              <a:ea typeface="华文新魏" panose="02010800040101010101" pitchFamily="2" charset="-122"/>
            </a:endParaRPr>
          </a:p>
        </p:txBody>
      </p:sp>
      <p:sp>
        <p:nvSpPr>
          <p:cNvPr id="3" name="流程图: 可选过程 2"/>
          <p:cNvSpPr/>
          <p:nvPr/>
        </p:nvSpPr>
        <p:spPr>
          <a:xfrm>
            <a:off x="862013" y="1939925"/>
            <a:ext cx="7421563" cy="1825625"/>
          </a:xfrm>
          <a:prstGeom prst="flowChartAlternateProcess">
            <a:avLst/>
          </a:prstGeom>
          <a:solidFill>
            <a:srgbClr val="47D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1800" i="0" strike="noStrike" noProof="1">
                <a:solidFill>
                  <a:schemeClr val="tx1"/>
                </a:solidFill>
                <a:latin typeface="华文新魏" panose="02010800040101010101" pitchFamily="2" charset="-122"/>
                <a:ea typeface="华文新魏" panose="02010800040101010101" pitchFamily="2" charset="-122"/>
                <a:sym typeface="+mn-ea"/>
              </a:rPr>
              <a:t>        </a:t>
            </a:r>
            <a:r>
              <a:rPr lang="zh-CN" altLang="en-US" sz="1800" i="0" strike="noStrike" noProof="1">
                <a:solidFill>
                  <a:schemeClr val="tx1"/>
                </a:solidFill>
                <a:latin typeface="华文新魏" panose="02010800040101010101" pitchFamily="2" charset="-122"/>
                <a:ea typeface="华文新魏" panose="02010800040101010101" pitchFamily="2" charset="-122"/>
                <a:sym typeface="+mn-ea"/>
              </a:rPr>
              <a:t>⒊明确目的意义，培养间接兴趣。</a:t>
            </a:r>
            <a:endParaRPr lang="zh-CN" altLang="en-US" sz="18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zh-CN" altLang="en-US" sz="1800" i="0" strike="noStrike" noProof="1">
                <a:solidFill>
                  <a:schemeClr val="tx1"/>
                </a:solidFill>
                <a:latin typeface="华文新魏" panose="02010800040101010101" pitchFamily="2" charset="-122"/>
                <a:ea typeface="华文新魏" panose="02010800040101010101" pitchFamily="2" charset="-122"/>
                <a:sym typeface="+mn-ea"/>
              </a:rPr>
              <a:t>        当学生不断地获得表现和成功的快感时，直接兴趣和间接兴趣就可能发生了迁移，其兴趣才能真正的建立起来。</a:t>
            </a:r>
            <a:endParaRPr lang="zh-CN" altLang="en-US" sz="1800" i="0" strike="noStrike" noProof="1">
              <a:solidFill>
                <a:schemeClr val="tx1"/>
              </a:solidFill>
              <a:latin typeface="华文新魏" panose="02010800040101010101" pitchFamily="2" charset="-122"/>
              <a:ea typeface="华文新魏" panose="02010800040101010101" pitchFamily="2" charset="-122"/>
              <a:sym typeface="+mn-ea"/>
            </a:endParaRPr>
          </a:p>
        </p:txBody>
      </p:sp>
      <p:sp>
        <p:nvSpPr>
          <p:cNvPr id="4" name="流程图: 可选过程 3"/>
          <p:cNvSpPr/>
          <p:nvPr/>
        </p:nvSpPr>
        <p:spPr>
          <a:xfrm>
            <a:off x="1831975" y="3765550"/>
            <a:ext cx="7125335" cy="19431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800" i="0" strike="noStrike" noProof="1">
                <a:solidFill>
                  <a:schemeClr val="tx1"/>
                </a:solidFill>
                <a:latin typeface="华文新魏" panose="02010800040101010101" pitchFamily="2" charset="-122"/>
                <a:ea typeface="华文新魏" panose="02010800040101010101" pitchFamily="2" charset="-122"/>
                <a:sym typeface="+mn-ea"/>
              </a:rPr>
              <a:t>       ⒋根据自身兴趣特点，培养优良兴趣品质。</a:t>
            </a:r>
            <a:endParaRPr lang="zh-CN" altLang="en-US" sz="18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zh-CN" altLang="en-US" sz="1800" i="0" strike="noStrike" noProof="1">
                <a:solidFill>
                  <a:schemeClr val="tx1"/>
                </a:solidFill>
                <a:latin typeface="华文新魏" panose="02010800040101010101" pitchFamily="2" charset="-122"/>
                <a:ea typeface="华文新魏" panose="02010800040101010101" pitchFamily="2" charset="-122"/>
                <a:sym typeface="+mn-ea"/>
              </a:rPr>
              <a:t>       由于每个学生专业基础及主体条件各不相同，故学生的兴趣都带有个性特点，需要根据自身条件进行兴趣爱好的自我培养。</a:t>
            </a:r>
            <a:endParaRPr lang="zh-CN" altLang="en-US" sz="1800" i="0" strike="noStrike" noProof="1">
              <a:solidFill>
                <a:schemeClr val="tx1"/>
              </a:solidFill>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30050"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30051"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71241" y="2447925"/>
            <a:ext cx="7436485" cy="3124200"/>
          </a:xfrm>
          <a:prstGeom prst="chevron">
            <a:avLst/>
          </a:prstGeom>
          <a:solidFill>
            <a:srgbClr val="47D6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3</a:t>
            </a:r>
            <a:r>
              <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、通过演唱、演奏、综合艺术表演或音乐编创活动，使学生充分享受音乐表现的乐趣。</a:t>
            </a:r>
            <a:endPar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endParaRPr>
          </a:p>
          <a:p>
            <a:pPr algn="l" fontAlgn="base"/>
            <a:r>
              <a:rPr lang="en-US" altLang="zh-CN" sz="3200" b="1" i="0" strike="noStrike" noProof="1">
                <a:solidFill>
                  <a:srgbClr val="C00000"/>
                </a:solidFill>
                <a:latin typeface="华文新魏" panose="02010800040101010101" pitchFamily="2" charset="-122"/>
                <a:ea typeface="华文新魏" panose="02010800040101010101" pitchFamily="2" charset="-122"/>
                <a:sym typeface="+mn-ea"/>
              </a:rPr>
              <a:t> </a:t>
            </a:r>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75778" name="图片 816130" descr="musicalinstrument12[1]"/>
          <p:cNvPicPr>
            <a:picLocks noChangeAspect="1"/>
          </p:cNvPicPr>
          <p:nvPr/>
        </p:nvPicPr>
        <p:blipFill>
          <a:blip r:embed="rId2" cstate="print"/>
          <a:stretch>
            <a:fillRect/>
          </a:stretch>
        </p:blipFill>
        <p:spPr>
          <a:xfrm>
            <a:off x="7305675" y="5518150"/>
            <a:ext cx="1482725" cy="604838"/>
          </a:xfrm>
          <a:prstGeom prst="rect">
            <a:avLst/>
          </a:prstGeom>
          <a:noFill/>
          <a:ln w="9525">
            <a:noFill/>
          </a:ln>
        </p:spPr>
      </p:pic>
      <p:sp>
        <p:nvSpPr>
          <p:cNvPr id="75779" name="文本框 1"/>
          <p:cNvSpPr txBox="1"/>
          <p:nvPr/>
        </p:nvSpPr>
        <p:spPr>
          <a:xfrm>
            <a:off x="792163" y="2046288"/>
            <a:ext cx="7558087" cy="3415030"/>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2400" i="0">
                <a:latin typeface="华文新魏" panose="02010800040101010101" pitchFamily="2" charset="-122"/>
                <a:ea typeface="华文新魏" panose="02010800040101010101" pitchFamily="2" charset="-122"/>
              </a:rPr>
              <a:t>《</a:t>
            </a:r>
            <a:r>
              <a:rPr lang="en-US" altLang="zh-CN" sz="2400" i="0" err="1">
                <a:latin typeface="华文新魏" panose="02010800040101010101" pitchFamily="2" charset="-122"/>
                <a:ea typeface="华文新魏" panose="02010800040101010101" pitchFamily="2" charset="-122"/>
              </a:rPr>
              <a:t>辞海</a:t>
            </a:r>
            <a:r>
              <a:rPr lang="en-US" altLang="zh-CN" sz="2400" i="0">
                <a:latin typeface="华文新魏" panose="02010800040101010101" pitchFamily="2" charset="-122"/>
                <a:ea typeface="华文新魏" panose="02010800040101010101" pitchFamily="2" charset="-122"/>
              </a:rPr>
              <a:t>》</a:t>
            </a:r>
            <a:r>
              <a:rPr lang="zh-CN" altLang="en-US" sz="2400" i="0" dirty="0">
                <a:latin typeface="华文新魏" panose="02010800040101010101" pitchFamily="2" charset="-122"/>
                <a:ea typeface="华文新魏" panose="02010800040101010101" pitchFamily="2" charset="-122"/>
              </a:rPr>
              <a:t>：</a:t>
            </a:r>
            <a:r>
              <a:rPr lang="en-US" altLang="zh-CN" sz="2400" i="0">
                <a:latin typeface="华文新魏" panose="02010800040101010101" pitchFamily="2" charset="-122"/>
                <a:ea typeface="华文新魏" panose="02010800040101010101" pitchFamily="2" charset="-122"/>
              </a:rPr>
              <a:t>“</a:t>
            </a:r>
            <a:r>
              <a:rPr lang="en-US" altLang="zh-CN" sz="2400" i="0" err="1">
                <a:latin typeface="华文新魏" panose="02010800040101010101" pitchFamily="2" charset="-122"/>
                <a:ea typeface="华文新魏" panose="02010800040101010101" pitchFamily="2" charset="-122"/>
              </a:rPr>
              <a:t>文艺作品的内容要素之一。即作品中具体描写的、体现主题思想的一定社会、历史的生活事件或生活现象</a:t>
            </a:r>
            <a:r>
              <a:rPr lang="en-US" altLang="zh-CN" sz="2400" i="0">
                <a:latin typeface="华文新魏" panose="02010800040101010101" pitchFamily="2" charset="-122"/>
                <a:ea typeface="华文新魏" panose="02010800040101010101" pitchFamily="2" charset="-122"/>
              </a:rPr>
              <a:t>……”</a:t>
            </a:r>
            <a:endParaRPr lang="en-US" altLang="zh-CN" sz="2400" i="0">
              <a:latin typeface="华文新魏" panose="02010800040101010101" pitchFamily="2" charset="-122"/>
              <a:ea typeface="华文新魏" panose="02010800040101010101" pitchFamily="2" charset="-122"/>
            </a:endParaRPr>
          </a:p>
          <a:p>
            <a:r>
              <a:rPr lang="zh-CN" altLang="en-US" sz="2400" i="0" dirty="0">
                <a:solidFill>
                  <a:srgbClr val="0000FF"/>
                </a:solidFill>
                <a:latin typeface="华文新魏" panose="02010800040101010101" pitchFamily="2" charset="-122"/>
                <a:ea typeface="华文新魏" panose="02010800040101010101" pitchFamily="2" charset="-122"/>
              </a:rPr>
              <a:t>         </a:t>
            </a:r>
            <a:r>
              <a:rPr lang="en-US" altLang="zh-CN" sz="2400" b="1" i="0">
                <a:solidFill>
                  <a:srgbClr val="FF3B3B"/>
                </a:solidFill>
                <a:latin typeface="华文新魏" panose="02010800040101010101" pitchFamily="2" charset="-122"/>
                <a:ea typeface="华文新魏" panose="02010800040101010101" pitchFamily="2" charset="-122"/>
              </a:rPr>
              <a:t> </a:t>
            </a:r>
            <a:r>
              <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就音乐而言，</a:t>
            </a:r>
            <a:r>
              <a:rPr lang="zh-CN" altLang="en-US" sz="2400"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构成音乐作品的材料</a:t>
            </a:r>
            <a:r>
              <a:rPr lang="en-US" altLang="zh-CN" sz="2400" i="0">
                <a:solidFill>
                  <a:srgbClr val="990033"/>
                </a:solidFill>
                <a:latin typeface="华文新魏" panose="02010800040101010101" pitchFamily="2" charset="-122"/>
                <a:ea typeface="华文新魏" panose="02010800040101010101" pitchFamily="2" charset="-122"/>
                <a:sym typeface="宋体" panose="02010600030101010101" pitchFamily="2" charset="-122"/>
              </a:rPr>
              <a:t>,</a:t>
            </a:r>
            <a:r>
              <a:rPr lang="zh-CN" altLang="en-US" sz="2400"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即作品中具体描写的生活事件或生活现象叫做题材。</a:t>
            </a:r>
            <a:r>
              <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一般来说，歌曲、歌剧、标题音乐都有一定的内容指向及情节发展的意味，其乐思集中概括，情绪指向明显</a:t>
            </a:r>
            <a:r>
              <a:rPr lang="zh-CN" altLang="en-US" sz="240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a:t>
            </a:r>
            <a:endParaRPr lang="zh-CN" altLang="en-US" sz="240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r>
              <a:rPr lang="zh-CN" altLang="en-US" sz="240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endPar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endPar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75780" name="文本框 1"/>
          <p:cNvSpPr txBox="1"/>
          <p:nvPr/>
        </p:nvSpPr>
        <p:spPr>
          <a:xfrm>
            <a:off x="1368425" y="1025525"/>
            <a:ext cx="3140075" cy="584200"/>
          </a:xfrm>
          <a:prstGeom prst="rect">
            <a:avLst/>
          </a:prstGeom>
          <a:noFill/>
          <a:ln w="9525">
            <a:noFill/>
          </a:ln>
        </p:spPr>
        <p:txBody>
          <a:bodyPr wrap="none" anchor="t">
            <a:spAutoFit/>
          </a:bodyPr>
          <a:lstStyle/>
          <a:p>
            <a:r>
              <a:rPr lang="en-US"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rPr>
              <a:t>切入点：</a:t>
            </a:r>
            <a:r>
              <a:rPr lang="zh-CN" altLang="en-US" sz="3200" b="1" i="0" dirty="0">
                <a:solidFill>
                  <a:schemeClr val="accent2"/>
                </a:solidFill>
                <a:latin typeface="华文琥珀" panose="02010800040101010101" pitchFamily="2" charset="-122"/>
                <a:ea typeface="华文琥珀" panose="02010800040101010101" pitchFamily="2" charset="-122"/>
              </a:rPr>
              <a:t>题材</a:t>
            </a:r>
            <a:endParaRPr lang="zh-CN" altLang="en-US" sz="3200" b="1" i="0" dirty="0">
              <a:solidFill>
                <a:schemeClr val="accent2"/>
              </a:solidFill>
              <a:latin typeface="华文琥珀" panose="02010800040101010101" pitchFamily="2" charset="-122"/>
              <a:ea typeface="华文琥珀" panose="02010800040101010101" pitchFamily="2" charset="-122"/>
            </a:endParaRPr>
          </a:p>
        </p:txBody>
      </p:sp>
      <p:sp>
        <p:nvSpPr>
          <p:cNvPr id="75781" name=" 2050"/>
          <p:cNvSpPr/>
          <p:nvPr/>
        </p:nvSpPr>
        <p:spPr>
          <a:xfrm>
            <a:off x="5781675" y="569913"/>
            <a:ext cx="1368425" cy="1090612"/>
          </a:xfrm>
          <a:custGeom>
            <a:avLst/>
            <a:gdLst/>
            <a:ahLst/>
            <a:cxnLst>
              <a:cxn ang="0">
                <a:pos x="335563292" y="479175757"/>
              </a:cxn>
              <a:cxn ang="0">
                <a:pos x="218008134" y="460345648"/>
              </a:cxn>
              <a:cxn ang="0">
                <a:pos x="0" y="507618026"/>
              </a:cxn>
              <a:cxn ang="0">
                <a:pos x="100452976" y="389898076"/>
              </a:cxn>
              <a:cxn ang="0">
                <a:pos x="33373577" y="239522082"/>
              </a:cxn>
              <a:cxn ang="0">
                <a:pos x="335563292" y="0"/>
              </a:cxn>
              <a:cxn ang="0">
                <a:pos x="637752652" y="239522082"/>
              </a:cxn>
              <a:cxn ang="0">
                <a:pos x="335563292" y="479175757"/>
              </a:cxn>
              <a:cxn ang="0">
                <a:pos x="242913948" y="351711489"/>
              </a:cxn>
              <a:cxn ang="0">
                <a:pos x="286083908" y="387264538"/>
              </a:cxn>
              <a:cxn ang="0">
                <a:pos x="340710399" y="344864177"/>
              </a:cxn>
              <a:cxn ang="0">
                <a:pos x="295879933" y="308389418"/>
              </a:cxn>
              <a:cxn ang="0">
                <a:pos x="242913948" y="351711489"/>
              </a:cxn>
              <a:cxn ang="0">
                <a:pos x="352166931" y="85195498"/>
              </a:cxn>
              <a:cxn ang="0">
                <a:pos x="259849831" y="103893733"/>
              </a:cxn>
              <a:cxn ang="0">
                <a:pos x="270144044" y="147610863"/>
              </a:cxn>
              <a:cxn ang="0">
                <a:pos x="329751698" y="135496474"/>
              </a:cxn>
              <a:cxn ang="0">
                <a:pos x="361465126" y="156301596"/>
              </a:cxn>
              <a:cxn ang="0">
                <a:pos x="317796979" y="204364092"/>
              </a:cxn>
              <a:cxn ang="0">
                <a:pos x="267985706" y="276391900"/>
              </a:cxn>
              <a:cxn ang="0">
                <a:pos x="266325200" y="287584296"/>
              </a:cxn>
              <a:cxn ang="0">
                <a:pos x="342868737" y="287584296"/>
              </a:cxn>
              <a:cxn ang="0">
                <a:pos x="345525618" y="277181735"/>
              </a:cxn>
              <a:cxn ang="0">
                <a:pos x="382718040" y="226090924"/>
              </a:cxn>
              <a:cxn ang="0">
                <a:pos x="442325694" y="144187207"/>
              </a:cxn>
              <a:cxn ang="0">
                <a:pos x="352166931" y="85195498"/>
              </a:cxn>
            </a:cxnLst>
            <a:rect l="0" t="0" r="0" b="0"/>
            <a:pathLst>
              <a:path w="3841" h="386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rgbClr val="D3C12B"/>
          </a:solidFill>
          <a:ln w="9525">
            <a:noFill/>
          </a:ln>
        </p:spPr>
        <p:txBody>
          <a:bodyPr/>
          <a:lstStyle/>
          <a:p>
            <a:endParaRPr lang="zh-CN" altLang="en-US"/>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sp>
        <p:nvSpPr>
          <p:cNvPr id="131074" name="文本框 1"/>
          <p:cNvSpPr txBox="1"/>
          <p:nvPr/>
        </p:nvSpPr>
        <p:spPr>
          <a:xfrm>
            <a:off x="1370965" y="869950"/>
            <a:ext cx="5746750" cy="583565"/>
          </a:xfrm>
          <a:prstGeom prst="rect">
            <a:avLst/>
          </a:prstGeom>
          <a:noFill/>
          <a:ln w="9525">
            <a:noFill/>
          </a:ln>
        </p:spPr>
        <p:txBody>
          <a:bodyPr wrap="square" anchor="t">
            <a:spAutoFit/>
          </a:bodyPr>
          <a:lstStyle/>
          <a:p>
            <a:r>
              <a:rPr lang="zh-CN" altLang="en-US" sz="3200" i="0">
                <a:solidFill>
                  <a:srgbClr val="C00000"/>
                </a:solidFill>
                <a:latin typeface="华文琥珀" panose="02010800040101010101" pitchFamily="2" charset="-122"/>
                <a:ea typeface="华文琥珀" panose="02010800040101010101" pitchFamily="2" charset="-122"/>
              </a:rPr>
              <a:t>享 受</a:t>
            </a:r>
            <a:endParaRPr lang="zh-CN" altLang="en-US" sz="3200" i="0">
              <a:solidFill>
                <a:srgbClr val="C00000"/>
              </a:solidFill>
              <a:latin typeface="华文琥珀" panose="02010800040101010101" pitchFamily="2" charset="-122"/>
              <a:ea typeface="华文琥珀" panose="02010800040101010101" pitchFamily="2" charset="-122"/>
            </a:endParaRPr>
          </a:p>
        </p:txBody>
      </p:sp>
      <p:sp>
        <p:nvSpPr>
          <p:cNvPr id="118787" name="文本框 1"/>
          <p:cNvSpPr txBox="1"/>
          <p:nvPr/>
        </p:nvSpPr>
        <p:spPr>
          <a:xfrm>
            <a:off x="815330" y="1778000"/>
            <a:ext cx="7513963" cy="4215765"/>
          </a:xfrm>
          <a:prstGeom prst="rect">
            <a:avLst/>
          </a:prstGeom>
          <a:noFill/>
          <a:ln w="9525">
            <a:noFill/>
          </a:ln>
        </p:spPr>
        <p:txBody>
          <a:bodyPr wrap="square" anchor="t">
            <a:spAutoFit/>
          </a:bodyPr>
          <a:lstStyle/>
          <a:p>
            <a:r>
              <a:rPr lang="en-US" altLang="zh-CN" sz="2400" i="0" noProof="1">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zh-CN" sz="24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24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人们</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对一件事情的</a:t>
            </a:r>
            <a:r>
              <a:rPr lang="en-US" altLang="zh-CN"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爱好</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一般</a:t>
            </a:r>
            <a:r>
              <a:rPr lang="en-US" altLang="zh-CN"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从兴趣开始</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，然后</a:t>
            </a:r>
            <a:r>
              <a:rPr lang="en-US" altLang="zh-CN"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演变成乐趣，</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最后成为志趣。</a:t>
            </a:r>
            <a:endParaRPr lang="zh-CN" altLang="en-US" sz="2000" b="1" i="0" noProof="1">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endParaRPr lang="zh-CN" altLang="en-US" sz="2000" b="1" i="0" noProof="1">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endParaRPr lang="zh-CN" altLang="en-US" sz="2000" i="0" noProof="1">
              <a:latin typeface="华文新魏" panose="02010800040101010101" pitchFamily="2" charset="-122"/>
              <a:ea typeface="华文新魏" panose="02010800040101010101" pitchFamily="2" charset="-122"/>
              <a:sym typeface="宋体" panose="02010600030101010101" pitchFamily="2" charset="-122"/>
            </a:endParaRPr>
          </a:p>
          <a:p>
            <a:endParaRPr lang="zh-CN" altLang="en-US" sz="2000" i="0" noProof="1">
              <a:latin typeface="华文新魏" panose="02010800040101010101" pitchFamily="2" charset="-122"/>
              <a:ea typeface="华文新魏" panose="02010800040101010101" pitchFamily="2" charset="-122"/>
              <a:sym typeface="宋体" panose="02010600030101010101" pitchFamily="2" charset="-122"/>
            </a:endParaRPr>
          </a:p>
          <a:p>
            <a:endParaRPr lang="zh-CN" altLang="en-US" sz="2000" i="0" noProof="1">
              <a:latin typeface="华文新魏" panose="02010800040101010101" pitchFamily="2" charset="-122"/>
              <a:ea typeface="华文新魏" panose="02010800040101010101" pitchFamily="2" charset="-122"/>
              <a:sym typeface="宋体" panose="02010600030101010101" pitchFamily="2" charset="-122"/>
            </a:endParaRPr>
          </a:p>
          <a:p>
            <a:r>
              <a:rPr lang="zh-CN" altLang="en-US" sz="2000" i="0" noProof="1">
                <a:latin typeface="华文新魏" panose="02010800040101010101" pitchFamily="2" charset="-122"/>
                <a:ea typeface="华文新魏" panose="02010800040101010101" pitchFamily="2" charset="-122"/>
                <a:cs typeface="+mn-cs"/>
                <a:sym typeface="宋体" panose="02010600030101010101" pitchFamily="2" charset="-122"/>
              </a:rPr>
              <a:t>         </a:t>
            </a:r>
            <a:endParaRPr lang="zh-CN" altLang="en-US" sz="2000" i="0" noProof="1">
              <a:latin typeface="华文新魏" panose="02010800040101010101" pitchFamily="2" charset="-122"/>
              <a:ea typeface="华文新魏" panose="02010800040101010101" pitchFamily="2" charset="-122"/>
              <a:sym typeface="宋体" panose="02010600030101010101" pitchFamily="2" charset="-122"/>
            </a:endParaRPr>
          </a:p>
          <a:p>
            <a:r>
              <a:rPr lang="en-US" altLang="zh-CN" sz="2000" i="0" noProof="1">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2000" i="0" noProof="1">
                <a:latin typeface="华文新魏" panose="02010800040101010101" pitchFamily="2" charset="-122"/>
                <a:ea typeface="华文新魏" panose="02010800040101010101" pitchFamily="2" charset="-122"/>
                <a:cs typeface="+mn-cs"/>
                <a:sym typeface="宋体" panose="02010600030101010101" pitchFamily="2" charset="-122"/>
              </a:rPr>
              <a:t>        </a:t>
            </a:r>
            <a:endParaRPr lang="zh-CN" altLang="en-US" sz="2000" i="0" noProof="1">
              <a:latin typeface="华文新魏" panose="02010800040101010101" pitchFamily="2" charset="-122"/>
              <a:ea typeface="华文新魏" panose="02010800040101010101" pitchFamily="2" charset="-122"/>
              <a:sym typeface="宋体" panose="02010600030101010101" pitchFamily="2" charset="-122"/>
            </a:endParaRPr>
          </a:p>
          <a:p>
            <a:endParaRPr lang="zh-CN" altLang="en-US" sz="2000" i="0" noProof="1">
              <a:latin typeface="华文新魏" panose="02010800040101010101" pitchFamily="2" charset="-122"/>
              <a:ea typeface="华文新魏" panose="02010800040101010101" pitchFamily="2" charset="-122"/>
              <a:sym typeface="宋体" panose="02010600030101010101" pitchFamily="2" charset="-122"/>
            </a:endParaRPr>
          </a:p>
          <a:p>
            <a:endParaRPr lang="zh-CN" altLang="en-US" sz="2000" i="0" noProof="1">
              <a:latin typeface="华文新魏" panose="02010800040101010101" pitchFamily="2" charset="-122"/>
              <a:ea typeface="华文新魏" panose="02010800040101010101" pitchFamily="2" charset="-122"/>
              <a:sym typeface="宋体" panose="02010600030101010101" pitchFamily="2" charset="-122"/>
            </a:endParaRPr>
          </a:p>
          <a:p>
            <a:r>
              <a:rPr lang="zh-CN" altLang="en-US" sz="2000" i="0"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cs typeface="+mn-cs"/>
                <a:sym typeface="+mn-ea"/>
              </a:rPr>
              <a:t>        </a:t>
            </a:r>
            <a:r>
              <a:rPr lang="zh-CN" altLang="en-US" sz="2000" i="0" noProof="1">
                <a:ln w="22225">
                  <a:solidFill>
                    <a:schemeClr val="accent2"/>
                  </a:solidFill>
                  <a:prstDash val="solid"/>
                </a:ln>
                <a:solidFill>
                  <a:srgbClr val="0000FF"/>
                </a:solidFill>
                <a:latin typeface="华文新魏" panose="02010800040101010101" pitchFamily="2" charset="-122"/>
                <a:ea typeface="华文新魏" panose="02010800040101010101" pitchFamily="2" charset="-122"/>
                <a:cs typeface="+mn-cs"/>
                <a:sym typeface="+mn-ea"/>
              </a:rPr>
              <a:t>演唱、演奏、综合艺术表演或音乐编创</a:t>
            </a:r>
            <a:r>
              <a:rPr lang="zh-CN" altLang="en-US" sz="20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mn-ea"/>
              </a:rPr>
              <a:t>是技能性较强的实践活动，需要付出一定的精力和时间，光靠一时兴趣还不能达到艺术要求。因此，要在使学生充分享受音乐表现的乐趣上下工夫。</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a:t>
            </a:r>
            <a:endPar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endParaRPr>
          </a:p>
        </p:txBody>
      </p:sp>
      <p:graphicFrame>
        <p:nvGraphicFramePr>
          <p:cNvPr id="2" name="图示 1"/>
          <p:cNvGraphicFramePr/>
          <p:nvPr/>
        </p:nvGraphicFramePr>
        <p:xfrm>
          <a:off x="1093469" y="2690494"/>
          <a:ext cx="7198991" cy="81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流程图: 可选过程 3"/>
          <p:cNvSpPr/>
          <p:nvPr/>
        </p:nvSpPr>
        <p:spPr>
          <a:xfrm>
            <a:off x="2659063" y="3835400"/>
            <a:ext cx="4068763" cy="9620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b="1" i="0" strike="noStrike" noProof="1">
              <a:latin typeface="华文新魏" panose="02010800040101010101" pitchFamily="2" charset="-122"/>
              <a:ea typeface="华文新魏" panose="02010800040101010101" pitchFamily="2" charset="-122"/>
              <a:sym typeface="宋体" panose="02010600030101010101" pitchFamily="2" charset="-122"/>
            </a:endParaRPr>
          </a:p>
          <a:p>
            <a:pPr algn="l" fontAlgn="base"/>
            <a:r>
              <a:rPr lang="zh-CN" altLang="en-US" sz="2000" b="1" i="0" strike="noStrike" noProof="1">
                <a:latin typeface="华文新魏" panose="02010800040101010101" pitchFamily="2" charset="-122"/>
                <a:ea typeface="华文新魏" panose="02010800040101010101" pitchFamily="2" charset="-122"/>
                <a:sym typeface="宋体" panose="02010600030101010101" pitchFamily="2" charset="-122"/>
              </a:rPr>
              <a:t>               </a:t>
            </a:r>
            <a:r>
              <a:rPr lang="zh-CN" altLang="en-US" sz="2000" b="1" i="0" strike="noStrike" noProof="1">
                <a:solidFill>
                  <a:schemeClr val="tx1"/>
                </a:solidFill>
                <a:latin typeface="华文新魏" panose="02010800040101010101" pitchFamily="2" charset="-122"/>
                <a:ea typeface="华文新魏" panose="02010800040101010101" pitchFamily="2" charset="-122"/>
                <a:sym typeface="宋体" panose="02010600030101010101" pitchFamily="2" charset="-122"/>
              </a:rPr>
              <a:t> 能去做，能做好</a:t>
            </a:r>
            <a:endParaRPr lang="zh-CN" altLang="en-US" sz="2000" b="1" i="0" strike="noStrike" noProof="1">
              <a:solidFill>
                <a:schemeClr val="tx1"/>
              </a:solidFill>
              <a:latin typeface="华文新魏" panose="02010800040101010101" pitchFamily="2" charset="-122"/>
              <a:ea typeface="华文新魏" panose="02010800040101010101" pitchFamily="2" charset="-122"/>
              <a:sym typeface="宋体" panose="02010600030101010101" pitchFamily="2" charset="-122"/>
            </a:endParaRPr>
          </a:p>
          <a:p>
            <a:pPr algn="l" fontAlgn="base"/>
            <a:r>
              <a:rPr lang="zh-CN" altLang="en-US" sz="2000" b="1" i="0" strike="noStrike" noProof="1">
                <a:solidFill>
                  <a:schemeClr val="tx1"/>
                </a:solidFill>
                <a:latin typeface="华文新魏" panose="02010800040101010101" pitchFamily="2" charset="-122"/>
                <a:ea typeface="华文新魏" panose="02010800040101010101" pitchFamily="2" charset="-122"/>
                <a:sym typeface="宋体" panose="02010600030101010101" pitchFamily="2" charset="-122"/>
              </a:rPr>
              <a:t>       并在做的过程中产生快乐感</a:t>
            </a:r>
            <a:endParaRPr lang="zh-CN" altLang="en-US" sz="2000" b="1" i="0" strike="noStrike" noProof="1">
              <a:solidFill>
                <a:schemeClr val="tx1"/>
              </a:solidFill>
              <a:latin typeface="华文新魏" panose="02010800040101010101" pitchFamily="2" charset="-122"/>
              <a:ea typeface="华文新魏" panose="02010800040101010101" pitchFamily="2" charset="-122"/>
              <a:sym typeface="宋体" panose="02010600030101010101" pitchFamily="2" charset="-122"/>
            </a:endParaRPr>
          </a:p>
          <a:p>
            <a:pPr algn="ctr" fontAlgn="base"/>
            <a:endParaRPr lang="zh-CN" altLang="en-US" sz="2000" b="1" i="0" strike="noStrike" noProof="1">
              <a:latin typeface="华文新魏" panose="02010800040101010101" pitchFamily="2" charset="-122"/>
              <a:ea typeface="华文新魏" panose="02010800040101010101" pitchFamily="2" charset="-122"/>
              <a:sym typeface="宋体" panose="02010600030101010101" pitchFamily="2" charset="-122"/>
            </a:endParaRPr>
          </a:p>
          <a:p>
            <a:pPr algn="ctr" fontAlgn="base"/>
            <a:endParaRPr lang="zh-CN" altLang="en-US" i="0" strike="noStrike" noProof="1">
              <a:latin typeface="华文新魏" panose="02010800040101010101" pitchFamily="2" charset="-122"/>
              <a:ea typeface="华文新魏" panose="02010800040101010101" pitchFamily="2" charset="-122"/>
              <a:sym typeface="宋体" panose="02010600030101010101" pitchFamily="2" charset="-122"/>
            </a:endParaRPr>
          </a:p>
        </p:txBody>
      </p:sp>
      <p:sp>
        <p:nvSpPr>
          <p:cNvPr id="5" name="下箭头 4"/>
          <p:cNvSpPr/>
          <p:nvPr/>
        </p:nvSpPr>
        <p:spPr>
          <a:xfrm>
            <a:off x="4386263" y="3505200"/>
            <a:ext cx="612775" cy="382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3" name="图片 2"/>
          <p:cNvPicPr>
            <a:picLocks noChangeAspect="1"/>
          </p:cNvPicPr>
          <p:nvPr/>
        </p:nvPicPr>
        <p:blipFill>
          <a:blip r:embed="rId7" cstate="print"/>
          <a:srcRect l="8278" t="24667" b="26389"/>
          <a:stretch>
            <a:fillRect/>
          </a:stretch>
        </p:blipFill>
        <p:spPr>
          <a:xfrm>
            <a:off x="2498090" y="601980"/>
            <a:ext cx="2096770" cy="1118870"/>
          </a:xfrm>
          <a:prstGeom prst="rect">
            <a:avLst/>
          </a:prstGeom>
        </p:spPr>
      </p:pic>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sp>
        <p:nvSpPr>
          <p:cNvPr id="2" name="文本框 1"/>
          <p:cNvSpPr txBox="1"/>
          <p:nvPr/>
        </p:nvSpPr>
        <p:spPr>
          <a:xfrm>
            <a:off x="1327785" y="913130"/>
            <a:ext cx="6983730" cy="645160"/>
          </a:xfrm>
          <a:prstGeom prst="rect">
            <a:avLst/>
          </a:prstGeom>
          <a:noFill/>
        </p:spPr>
        <p:txBody>
          <a:bodyPr wrap="square" rtlCol="0">
            <a:spAutoFit/>
          </a:bodyPr>
          <a:lstStyle/>
          <a:p>
            <a:r>
              <a:rPr lang="zh-CN" altLang="en-US" sz="3600" i="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rPr>
              <a:t>发掘异质社群交往活动的乐趣</a:t>
            </a:r>
            <a:endParaRPr lang="zh-CN" altLang="en-US" sz="3600" i="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endParaRPr>
          </a:p>
        </p:txBody>
      </p:sp>
      <p:sp>
        <p:nvSpPr>
          <p:cNvPr id="4" name="文本框 3"/>
          <p:cNvSpPr txBox="1"/>
          <p:nvPr/>
        </p:nvSpPr>
        <p:spPr>
          <a:xfrm>
            <a:off x="1167130" y="2091055"/>
            <a:ext cx="7144385" cy="2676525"/>
          </a:xfrm>
          <a:prstGeom prst="rect">
            <a:avLst/>
          </a:prstGeom>
          <a:noFill/>
        </p:spPr>
        <p:txBody>
          <a:bodyPr wrap="square" rtlCol="0">
            <a:spAutoFit/>
          </a:bodyPr>
          <a:lstStyle/>
          <a:p>
            <a:r>
              <a:rPr lang="en-US" altLang="zh-CN" sz="2400" i="0">
                <a:solidFill>
                  <a:srgbClr val="0000FF"/>
                </a:solidFill>
                <a:latin typeface="华文新魏" panose="02010800040101010101" pitchFamily="2" charset="-122"/>
                <a:ea typeface="华文新魏" panose="02010800040101010101" pitchFamily="2" charset="-122"/>
              </a:rPr>
              <a:t>        </a:t>
            </a:r>
            <a:r>
              <a:rPr lang="zh-CN" altLang="en-US" sz="2400" i="0">
                <a:solidFill>
                  <a:srgbClr val="0000FF"/>
                </a:solidFill>
                <a:latin typeface="华文新魏" panose="02010800040101010101" pitchFamily="2" charset="-122"/>
                <a:ea typeface="华文新魏" panose="02010800040101010101" pitchFamily="2" charset="-122"/>
              </a:rPr>
              <a:t>在跨班级、跨年级的群体表演艺术活动中，难免会出现异质思维或异人他见，甚至会出现一些意气之争。教师既要倡导“我不同意你的看法，但我誓死捍卫你说话的权利”的胸怀，又要营造相互包容、取长补短合作氛围，</a:t>
            </a:r>
            <a:r>
              <a:rPr lang="zh-CN" altLang="en-US" sz="2400" i="0" dirty="0">
                <a:solidFill>
                  <a:srgbClr val="0000FF"/>
                </a:solidFill>
                <a:latin typeface="华文新魏" panose="02010800040101010101" pitchFamily="2" charset="-122"/>
                <a:ea typeface="华文新魏" panose="02010800040101010101" pitchFamily="2" charset="-122"/>
                <a:sym typeface="+mn-ea"/>
              </a:rPr>
              <a:t>尤其是让学生从中替生建构和谐人际关系的能力、团队合作能力和管理与解决冲突的能力。</a:t>
            </a:r>
            <a:endParaRPr lang="zh-CN" altLang="en-US" sz="2400" i="0">
              <a:solidFill>
                <a:srgbClr val="0000FF"/>
              </a:solidFill>
              <a:latin typeface="华文新魏" panose="02010800040101010101" pitchFamily="2" charset="-122"/>
              <a:ea typeface="华文新魏" panose="02010800040101010101" pitchFamily="2" charset="-122"/>
              <a:sym typeface="+mn-ea"/>
            </a:endParaRPr>
          </a:p>
        </p:txBody>
      </p:sp>
      <p:sp>
        <p:nvSpPr>
          <p:cNvPr id="2050" name=" 2050"/>
          <p:cNvSpPr/>
          <p:nvPr/>
        </p:nvSpPr>
        <p:spPr bwMode="auto">
          <a:xfrm>
            <a:off x="3275965" y="4725670"/>
            <a:ext cx="4752340" cy="151193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33122"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33123"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79525" y="2473325"/>
            <a:ext cx="7436485" cy="3124200"/>
          </a:xfrm>
          <a:prstGeom prst="chevron">
            <a:avLst/>
          </a:prstGeom>
          <a:solidFill>
            <a:srgbClr val="47D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 </a:t>
            </a:r>
            <a:r>
              <a:rPr lang="en-US" altLang="zh-CN"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4</a:t>
            </a:r>
            <a:r>
              <a:rPr lang="zh-CN" altLang="en-US"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、通过校级、班级音乐会、习作发布会、艺术节等表演实践活动，为学生提供展示才艺和交流艺术成果的平台</a:t>
            </a:r>
            <a:r>
              <a:rPr lang="en-US" altLang="zh-CN"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sym typeface="+mn-ea"/>
              </a:rPr>
              <a:t>.</a:t>
            </a:r>
            <a:endParaRPr lang="en-US" altLang="zh-CN" sz="3200" i="0" strike="noStrike"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endParaRPr>
          </a:p>
          <a:p>
            <a:pPr algn="l" fontAlgn="base"/>
            <a:r>
              <a:rPr lang="en-US" altLang="zh-CN" sz="3200" b="1" i="0" strike="noStrike" noProof="1">
                <a:solidFill>
                  <a:srgbClr val="C00000"/>
                </a:solidFill>
                <a:latin typeface="华文新魏" panose="02010800040101010101" pitchFamily="2" charset="-122"/>
                <a:ea typeface="华文新魏" panose="02010800040101010101" pitchFamily="2" charset="-122"/>
                <a:sym typeface="+mn-ea"/>
              </a:rPr>
              <a:t> </a:t>
            </a:r>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34146"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34147" name="文本框 1"/>
          <p:cNvSpPr txBox="1"/>
          <p:nvPr/>
        </p:nvSpPr>
        <p:spPr>
          <a:xfrm>
            <a:off x="812800" y="1919288"/>
            <a:ext cx="7635875" cy="2751522"/>
          </a:xfrm>
          <a:prstGeom prst="rect">
            <a:avLst/>
          </a:prstGeom>
          <a:noFill/>
          <a:ln w="9525">
            <a:noFill/>
          </a:ln>
        </p:spPr>
        <p:txBody>
          <a:bodyPr wrap="square" anchor="t">
            <a:spAutoFit/>
          </a:bodyPr>
          <a:lstStyle/>
          <a:p>
            <a:pPr>
              <a:lnSpc>
                <a:spcPct val="120000"/>
              </a:lnSpc>
            </a:pPr>
            <a:r>
              <a:rPr lang="en-US" altLang="zh-CN" sz="2000" i="0" dirty="0">
                <a:solidFill>
                  <a:srgbClr val="0000FF"/>
                </a:solidFill>
                <a:latin typeface="华文新魏" panose="02010800040101010101" pitchFamily="2" charset="-122"/>
                <a:ea typeface="华文新魏" panose="02010800040101010101" pitchFamily="2" charset="-122"/>
              </a:rPr>
              <a:t>        </a:t>
            </a:r>
            <a:r>
              <a:rPr lang="en-US" altLang="zh-CN" sz="2400" i="0" dirty="0">
                <a:solidFill>
                  <a:srgbClr val="0000FF"/>
                </a:solidFill>
                <a:latin typeface="华文新魏" panose="02010800040101010101" pitchFamily="2" charset="-122"/>
                <a:ea typeface="华文新魏" panose="02010800040101010101" pitchFamily="2" charset="-122"/>
              </a:rPr>
              <a:t> </a:t>
            </a:r>
            <a:r>
              <a:rPr lang="zh-CN" altLang="en-US" sz="2400" i="0" dirty="0">
                <a:solidFill>
                  <a:srgbClr val="0000FF"/>
                </a:solidFill>
                <a:latin typeface="华文新魏" panose="02010800040101010101" pitchFamily="2" charset="-122"/>
                <a:ea typeface="华文新魏" panose="02010800040101010101" pitchFamily="2" charset="-122"/>
              </a:rPr>
              <a:t>注重四方面素养的锻炼和提升：</a:t>
            </a:r>
            <a:endParaRPr lang="zh-CN" altLang="en-US" sz="2400" i="0" dirty="0">
              <a:solidFill>
                <a:srgbClr val="0000FF"/>
              </a:solidFill>
              <a:latin typeface="华文新魏" panose="02010800040101010101" pitchFamily="2" charset="-122"/>
              <a:ea typeface="华文新魏" panose="02010800040101010101" pitchFamily="2" charset="-122"/>
            </a:endParaRPr>
          </a:p>
          <a:p>
            <a:pPr>
              <a:lnSpc>
                <a:spcPct val="120000"/>
              </a:lnSpc>
            </a:pPr>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400" i="0" dirty="0" smtClean="0">
                <a:solidFill>
                  <a:srgbClr val="990033"/>
                </a:solidFill>
                <a:latin typeface="华文新魏" panose="02010800040101010101" pitchFamily="2" charset="-122"/>
                <a:ea typeface="华文新魏" panose="02010800040101010101" pitchFamily="2" charset="-122"/>
              </a:rPr>
              <a:t>一</a:t>
            </a:r>
            <a:r>
              <a:rPr lang="zh-CN" altLang="en-US" sz="2400" i="0" dirty="0">
                <a:solidFill>
                  <a:srgbClr val="990033"/>
                </a:solidFill>
                <a:latin typeface="华文新魏" panose="02010800040101010101" pitchFamily="2" charset="-122"/>
                <a:ea typeface="华文新魏" panose="02010800040101010101" pitchFamily="2" charset="-122"/>
              </a:rPr>
              <a:t>是</a:t>
            </a:r>
            <a:r>
              <a:rPr lang="zh-CN" altLang="en-US" sz="2400" i="0" dirty="0">
                <a:solidFill>
                  <a:srgbClr val="0000FF"/>
                </a:solidFill>
                <a:latin typeface="华文新魏" panose="02010800040101010101" pitchFamily="2" charset="-122"/>
                <a:ea typeface="华文新魏" panose="02010800040101010101" pitchFamily="2" charset="-122"/>
              </a:rPr>
              <a:t>技能技巧平时学习与训练的实战检验和演练；</a:t>
            </a:r>
            <a:endParaRPr lang="zh-CN" altLang="en-US" sz="2400" i="0" dirty="0">
              <a:solidFill>
                <a:srgbClr val="0000FF"/>
              </a:solidFill>
              <a:latin typeface="华文新魏" panose="02010800040101010101" pitchFamily="2" charset="-122"/>
              <a:ea typeface="华文新魏" panose="02010800040101010101" pitchFamily="2" charset="-122"/>
            </a:endParaRPr>
          </a:p>
          <a:p>
            <a:pPr>
              <a:lnSpc>
                <a:spcPct val="120000"/>
              </a:lnSpc>
            </a:pPr>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400" i="0" dirty="0" smtClean="0">
                <a:solidFill>
                  <a:srgbClr val="990033"/>
                </a:solidFill>
                <a:latin typeface="华文新魏" panose="02010800040101010101" pitchFamily="2" charset="-122"/>
                <a:ea typeface="华文新魏" panose="02010800040101010101" pitchFamily="2" charset="-122"/>
              </a:rPr>
              <a:t>二</a:t>
            </a:r>
            <a:r>
              <a:rPr lang="zh-CN" altLang="en-US" sz="2400" i="0" dirty="0">
                <a:solidFill>
                  <a:srgbClr val="990033"/>
                </a:solidFill>
                <a:latin typeface="华文新魏" panose="02010800040101010101" pitchFamily="2" charset="-122"/>
                <a:ea typeface="华文新魏" panose="02010800040101010101" pitchFamily="2" charset="-122"/>
              </a:rPr>
              <a:t>是</a:t>
            </a:r>
            <a:r>
              <a:rPr lang="zh-CN" altLang="en-US" sz="2400" i="0" dirty="0">
                <a:solidFill>
                  <a:srgbClr val="0000FF"/>
                </a:solidFill>
                <a:latin typeface="华文新魏" panose="02010800040101010101" pitchFamily="2" charset="-122"/>
                <a:ea typeface="华文新魏" panose="02010800040101010101" pitchFamily="2" charset="-122"/>
              </a:rPr>
              <a:t>表演意识、舞台经验及心理素质的考验和历练；</a:t>
            </a:r>
            <a:endParaRPr lang="zh-CN" altLang="en-US" sz="2400" i="0" dirty="0">
              <a:solidFill>
                <a:srgbClr val="0000FF"/>
              </a:solidFill>
              <a:latin typeface="华文新魏" panose="02010800040101010101" pitchFamily="2" charset="-122"/>
              <a:ea typeface="华文新魏" panose="02010800040101010101" pitchFamily="2" charset="-122"/>
            </a:endParaRPr>
          </a:p>
          <a:p>
            <a:pPr>
              <a:lnSpc>
                <a:spcPct val="120000"/>
              </a:lnSpc>
            </a:pPr>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400" i="0" dirty="0" smtClean="0">
                <a:solidFill>
                  <a:srgbClr val="990033"/>
                </a:solidFill>
                <a:latin typeface="华文新魏" panose="02010800040101010101" pitchFamily="2" charset="-122"/>
                <a:ea typeface="华文新魏" panose="02010800040101010101" pitchFamily="2" charset="-122"/>
              </a:rPr>
              <a:t>三</a:t>
            </a:r>
            <a:r>
              <a:rPr lang="zh-CN" altLang="en-US" sz="2400" i="0" dirty="0">
                <a:solidFill>
                  <a:srgbClr val="990033"/>
                </a:solidFill>
                <a:latin typeface="华文新魏" panose="02010800040101010101" pitchFamily="2" charset="-122"/>
                <a:ea typeface="华文新魏" panose="02010800040101010101" pitchFamily="2" charset="-122"/>
              </a:rPr>
              <a:t>是</a:t>
            </a:r>
            <a:r>
              <a:rPr lang="zh-CN" altLang="en-US" sz="2400" i="0" dirty="0">
                <a:solidFill>
                  <a:srgbClr val="0000FF"/>
                </a:solidFill>
                <a:latin typeface="华文新魏" panose="02010800040101010101" pitchFamily="2" charset="-122"/>
                <a:ea typeface="华文新魏" panose="02010800040101010101" pitchFamily="2" charset="-122"/>
              </a:rPr>
              <a:t>音乐表现力、感染力的培育和提升；</a:t>
            </a:r>
            <a:endParaRPr lang="zh-CN" altLang="en-US" sz="2400" i="0" dirty="0">
              <a:solidFill>
                <a:srgbClr val="0000FF"/>
              </a:solidFill>
              <a:latin typeface="华文新魏" panose="02010800040101010101" pitchFamily="2" charset="-122"/>
              <a:ea typeface="华文新魏" panose="02010800040101010101" pitchFamily="2" charset="-122"/>
            </a:endParaRPr>
          </a:p>
          <a:p>
            <a:pPr>
              <a:lnSpc>
                <a:spcPct val="120000"/>
              </a:lnSpc>
            </a:pPr>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400" i="0" dirty="0" smtClean="0">
                <a:solidFill>
                  <a:srgbClr val="990033"/>
                </a:solidFill>
                <a:latin typeface="华文新魏" panose="02010800040101010101" pitchFamily="2" charset="-122"/>
                <a:ea typeface="华文新魏" panose="02010800040101010101" pitchFamily="2" charset="-122"/>
              </a:rPr>
              <a:t>四</a:t>
            </a:r>
            <a:r>
              <a:rPr lang="zh-CN" altLang="en-US" sz="2400" i="0" dirty="0">
                <a:solidFill>
                  <a:srgbClr val="990033"/>
                </a:solidFill>
                <a:latin typeface="华文新魏" panose="02010800040101010101" pitchFamily="2" charset="-122"/>
                <a:ea typeface="华文新魏" panose="02010800040101010101" pitchFamily="2" charset="-122"/>
              </a:rPr>
              <a:t>是</a:t>
            </a:r>
            <a:r>
              <a:rPr lang="zh-CN" altLang="en-US" sz="2400" i="0" dirty="0">
                <a:solidFill>
                  <a:srgbClr val="0000FF"/>
                </a:solidFill>
                <a:latin typeface="华文新魏" panose="02010800040101010101" pitchFamily="2" charset="-122"/>
                <a:ea typeface="华文新魏" panose="02010800040101010101" pitchFamily="2" charset="-122"/>
              </a:rPr>
              <a:t>音乐表演及编创能力的展示与交流。</a:t>
            </a:r>
            <a:endParaRPr lang="zh-CN" altLang="en-US" sz="2400" i="0" dirty="0">
              <a:solidFill>
                <a:srgbClr val="0000FF"/>
              </a:solidFill>
              <a:latin typeface="华文新魏" panose="02010800040101010101" pitchFamily="2" charset="-122"/>
              <a:ea typeface="华文新魏" panose="02010800040101010101" pitchFamily="2" charset="-122"/>
            </a:endParaRPr>
          </a:p>
        </p:txBody>
      </p:sp>
      <p:sp>
        <p:nvSpPr>
          <p:cNvPr id="3" name="流程图: 可选过程 2"/>
          <p:cNvSpPr/>
          <p:nvPr/>
        </p:nvSpPr>
        <p:spPr>
          <a:xfrm>
            <a:off x="899745" y="5139055"/>
            <a:ext cx="7507605" cy="1718945"/>
          </a:xfrm>
          <a:prstGeom prst="flowChartAlternateProcess">
            <a:avLst/>
          </a:prstGeom>
          <a:solidFill>
            <a:srgbClr val="D3C12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zh-CN" altLang="en-US" sz="2000" i="0" strike="noStrike" noProof="1">
                <a:solidFill>
                  <a:schemeClr val="tx1"/>
                </a:solidFill>
                <a:latin typeface="华文新魏" panose="02010800040101010101" pitchFamily="2" charset="-122"/>
                <a:ea typeface="华文新魏" panose="02010800040101010101" pitchFamily="2" charset="-122"/>
                <a:sym typeface="+mn-ea"/>
              </a:rPr>
              <a:t>          音乐能表现什么？除开我们所演绎出的音符外，能给听众带来什么呢？这个“什么”就是老师常说的</a:t>
            </a:r>
            <a:r>
              <a:rPr lang="zh-CN" altLang="en-US" sz="2000"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rPr>
              <a:t>音乐情绪、情感、意境、风格、形象、美感</a:t>
            </a:r>
            <a:r>
              <a:rPr lang="zh-CN" altLang="en-US" sz="2000" i="0" strike="noStrike" noProof="1">
                <a:solidFill>
                  <a:schemeClr val="tx1"/>
                </a:solidFill>
                <a:latin typeface="华文新魏" panose="02010800040101010101" pitchFamily="2" charset="-122"/>
                <a:ea typeface="华文新魏" panose="02010800040101010101" pitchFamily="2" charset="-122"/>
                <a:sym typeface="+mn-ea"/>
              </a:rPr>
              <a:t>等。</a:t>
            </a:r>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p:txBody>
      </p:sp>
      <p:sp>
        <p:nvSpPr>
          <p:cNvPr id="4" name="文本框 3"/>
          <p:cNvSpPr txBox="1"/>
          <p:nvPr/>
        </p:nvSpPr>
        <p:spPr>
          <a:xfrm>
            <a:off x="1336675" y="981075"/>
            <a:ext cx="5241925" cy="583565"/>
          </a:xfrm>
          <a:prstGeom prst="rect">
            <a:avLst/>
          </a:prstGeom>
          <a:noFill/>
        </p:spPr>
        <p:txBody>
          <a:bodyPr wrap="square" rtlCol="0">
            <a:spAutoFit/>
          </a:bodyPr>
          <a:lstStyle/>
          <a:p>
            <a:r>
              <a:rPr lang="zh-CN" altLang="en-US" sz="3200" i="0" noProof="1">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mn-cs"/>
              </a:rPr>
              <a:t>才艺展示重点</a:t>
            </a:r>
            <a:endParaRPr lang="zh-CN" altLang="en-US" sz="3200" i="0" noProof="1">
              <a:ln w="22225">
                <a:solidFill>
                  <a:schemeClr val="accent2"/>
                </a:solidFill>
                <a:prstDash val="solid"/>
              </a:ln>
              <a:solidFill>
                <a:schemeClr val="accent2">
                  <a:lumMod val="40000"/>
                  <a:lumOff val="60000"/>
                </a:schemeClr>
              </a:solidFill>
            </a:endParaRPr>
          </a:p>
        </p:txBody>
      </p:sp>
    </p:spTree>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sp>
        <p:nvSpPr>
          <p:cNvPr id="135170" name="文本框 1"/>
          <p:cNvSpPr txBox="1"/>
          <p:nvPr/>
        </p:nvSpPr>
        <p:spPr>
          <a:xfrm>
            <a:off x="754380" y="1647508"/>
            <a:ext cx="7635875" cy="4523105"/>
          </a:xfrm>
          <a:prstGeom prst="rect">
            <a:avLst/>
          </a:prstGeom>
          <a:noFill/>
          <a:ln w="9525">
            <a:noFill/>
          </a:ln>
        </p:spPr>
        <p:txBody>
          <a:bodyPr wrap="square" anchor="t">
            <a:spAutoFit/>
          </a:bodyPr>
          <a:lstStyle/>
          <a:p>
            <a:r>
              <a:rPr lang="en-US" altLang="zh-CN" sz="2000" i="0">
                <a:solidFill>
                  <a:srgbClr val="0000FF"/>
                </a:solidFill>
                <a:latin typeface="华文新魏" panose="02010800040101010101" pitchFamily="2" charset="-122"/>
                <a:ea typeface="华文新魏" panose="02010800040101010101" pitchFamily="2" charset="-122"/>
              </a:rPr>
              <a:t>        </a:t>
            </a:r>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a:p>
            <a:endParaRPr lang="en-US" altLang="zh-CN" sz="2400" i="0">
              <a:solidFill>
                <a:srgbClr val="0000FF"/>
              </a:solidFill>
              <a:latin typeface="华文新魏" panose="02010800040101010101" pitchFamily="2" charset="-122"/>
              <a:ea typeface="华文新魏" panose="02010800040101010101" pitchFamily="2" charset="-122"/>
            </a:endParaRPr>
          </a:p>
          <a:p>
            <a:endParaRPr lang="en-US" altLang="zh-CN" sz="2400" i="0">
              <a:solidFill>
                <a:srgbClr val="0000FF"/>
              </a:solidFill>
              <a:latin typeface="华文新魏" panose="02010800040101010101" pitchFamily="2" charset="-122"/>
              <a:ea typeface="华文新魏" panose="02010800040101010101" pitchFamily="2" charset="-122"/>
            </a:endParaRPr>
          </a:p>
          <a:p>
            <a:endParaRPr lang="en-US" altLang="zh-CN" sz="2400" i="0">
              <a:solidFill>
                <a:srgbClr val="0000FF"/>
              </a:solidFill>
              <a:latin typeface="华文新魏" panose="02010800040101010101" pitchFamily="2" charset="-122"/>
              <a:ea typeface="华文新魏" panose="02010800040101010101" pitchFamily="2" charset="-122"/>
            </a:endParaRPr>
          </a:p>
          <a:p>
            <a:endParaRPr lang="en-US" altLang="zh-CN"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a:t>
            </a:r>
            <a:r>
              <a:rPr lang="en-US" altLang="zh-CN" sz="2400" i="0">
                <a:solidFill>
                  <a:srgbClr val="0000FF"/>
                </a:solidFill>
                <a:latin typeface="华文新魏" panose="02010800040101010101" pitchFamily="2" charset="-122"/>
                <a:ea typeface="华文新魏" panose="02010800040101010101" pitchFamily="2" charset="-122"/>
              </a:rPr>
              <a:t>1</a:t>
            </a:r>
            <a:r>
              <a:rPr lang="zh-CN" altLang="en-US" sz="2400" i="0">
                <a:solidFill>
                  <a:srgbClr val="0000FF"/>
                </a:solidFill>
                <a:latin typeface="华文新魏" panose="02010800040101010101" pitchFamily="2" charset="-122"/>
                <a:ea typeface="华文新魏" panose="02010800040101010101" pitchFamily="2" charset="-122"/>
              </a:rPr>
              <a:t>）对声音的听觉属性、音与音间结构关系的体验与感受能力；</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a:t>
            </a:r>
            <a:r>
              <a:rPr lang="en-US" altLang="zh-CN" sz="2400" i="0">
                <a:solidFill>
                  <a:srgbClr val="0000FF"/>
                </a:solidFill>
                <a:latin typeface="华文新魏" panose="02010800040101010101" pitchFamily="2" charset="-122"/>
                <a:ea typeface="华文新魏" panose="02010800040101010101" pitchFamily="2" charset="-122"/>
              </a:rPr>
              <a:t>2</a:t>
            </a:r>
            <a:r>
              <a:rPr lang="zh-CN" altLang="en-US" sz="2400" i="0">
                <a:solidFill>
                  <a:srgbClr val="0000FF"/>
                </a:solidFill>
                <a:latin typeface="华文新魏" panose="02010800040101010101" pitchFamily="2" charset="-122"/>
                <a:ea typeface="华文新魏" panose="02010800040101010101" pitchFamily="2" charset="-122"/>
              </a:rPr>
              <a:t>）正确读谱与遵循乐谱基础上的演绎能力；</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a:t>
            </a:r>
            <a:r>
              <a:rPr lang="en-US" altLang="zh-CN" sz="2400" i="0">
                <a:solidFill>
                  <a:srgbClr val="0000FF"/>
                </a:solidFill>
                <a:latin typeface="华文新魏" panose="02010800040101010101" pitchFamily="2" charset="-122"/>
                <a:ea typeface="华文新魏" panose="02010800040101010101" pitchFamily="2" charset="-122"/>
              </a:rPr>
              <a:t>3</a:t>
            </a:r>
            <a:r>
              <a:rPr lang="zh-CN" altLang="en-US" sz="2400" i="0">
                <a:solidFill>
                  <a:srgbClr val="0000FF"/>
                </a:solidFill>
                <a:latin typeface="华文新魏" panose="02010800040101010101" pitchFamily="2" charset="-122"/>
                <a:ea typeface="华文新魏" panose="02010800040101010101" pitchFamily="2" charset="-122"/>
              </a:rPr>
              <a:t>）声音结构的</a:t>
            </a:r>
            <a:r>
              <a:rPr lang="zh-CN" altLang="en-US" sz="2400" i="0">
                <a:solidFill>
                  <a:srgbClr val="0000FF"/>
                </a:solidFill>
                <a:latin typeface="华文新魏" panose="02010800040101010101" pitchFamily="2" charset="-122"/>
                <a:ea typeface="华文新魏" panose="02010800040101010101" pitchFamily="2" charset="-122"/>
                <a:sym typeface="宋体" panose="02010600030101010101" pitchFamily="2" charset="-122"/>
              </a:rPr>
              <a:t>良好</a:t>
            </a:r>
            <a:r>
              <a:rPr lang="zh-CN" altLang="en-US" sz="2400" i="0">
                <a:solidFill>
                  <a:srgbClr val="0000FF"/>
                </a:solidFill>
                <a:latin typeface="华文新魏" panose="02010800040101010101" pitchFamily="2" charset="-122"/>
                <a:ea typeface="华文新魏" panose="02010800040101010101" pitchFamily="2" charset="-122"/>
              </a:rPr>
              <a:t>控制与表现的技术技巧能力；</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a:t>
            </a:r>
            <a:r>
              <a:rPr lang="en-US" altLang="zh-CN" sz="2400" i="0">
                <a:solidFill>
                  <a:srgbClr val="0000FF"/>
                </a:solidFill>
                <a:latin typeface="华文新魏" panose="02010800040101010101" pitchFamily="2" charset="-122"/>
                <a:ea typeface="华文新魏" panose="02010800040101010101" pitchFamily="2" charset="-122"/>
              </a:rPr>
              <a:t>4</a:t>
            </a:r>
            <a:r>
              <a:rPr lang="zh-CN" altLang="en-US" sz="2400" i="0">
                <a:solidFill>
                  <a:srgbClr val="0000FF"/>
                </a:solidFill>
                <a:latin typeface="华文新魏" panose="02010800040101010101" pitchFamily="2" charset="-122"/>
                <a:ea typeface="华文新魏" panose="02010800040101010101" pitchFamily="2" charset="-122"/>
              </a:rPr>
              <a:t>）对音响结构审美表现的掌控能力；</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a:t>
            </a:r>
            <a:r>
              <a:rPr lang="en-US" altLang="zh-CN" sz="2400" i="0">
                <a:solidFill>
                  <a:srgbClr val="0000FF"/>
                </a:solidFill>
                <a:latin typeface="华文新魏" panose="02010800040101010101" pitchFamily="2" charset="-122"/>
                <a:ea typeface="华文新魏" panose="02010800040101010101" pitchFamily="2" charset="-122"/>
              </a:rPr>
              <a:t>5</a:t>
            </a:r>
            <a:r>
              <a:rPr lang="zh-CN" altLang="en-US" sz="2400" i="0">
                <a:solidFill>
                  <a:srgbClr val="0000FF"/>
                </a:solidFill>
                <a:latin typeface="华文新魏" panose="02010800040101010101" pitchFamily="2" charset="-122"/>
                <a:ea typeface="华文新魏" panose="02010800040101010101" pitchFamily="2" charset="-122"/>
              </a:rPr>
              <a:t>）对既定音响结构的想象能力。</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a:t>
            </a:r>
            <a:endParaRPr lang="zh-CN" altLang="en-US" sz="2400" i="0">
              <a:solidFill>
                <a:srgbClr val="0000FF"/>
              </a:solidFill>
              <a:latin typeface="华文新魏" panose="02010800040101010101" pitchFamily="2" charset="-122"/>
              <a:ea typeface="华文新魏" panose="02010800040101010101" pitchFamily="2" charset="-122"/>
            </a:endParaRPr>
          </a:p>
        </p:txBody>
      </p:sp>
      <p:sp>
        <p:nvSpPr>
          <p:cNvPr id="3" name="流程图: 可选过程 2"/>
          <p:cNvSpPr/>
          <p:nvPr/>
        </p:nvSpPr>
        <p:spPr>
          <a:xfrm>
            <a:off x="1081088" y="1841500"/>
            <a:ext cx="7507288" cy="1365250"/>
          </a:xfrm>
          <a:prstGeom prst="flowChartAlternateProcess">
            <a:avLst/>
          </a:prstGeom>
          <a:solidFill>
            <a:srgbClr val="D3C12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2400" i="0" strike="noStrike" noProof="1">
                <a:solidFill>
                  <a:schemeClr val="tx1"/>
                </a:solidFill>
                <a:latin typeface="华文新魏" panose="02010800040101010101" pitchFamily="2" charset="-122"/>
                <a:ea typeface="华文新魏" panose="02010800040101010101" pitchFamily="2" charset="-122"/>
                <a:sym typeface="+mn-ea"/>
              </a:rPr>
              <a:t> </a:t>
            </a:r>
            <a:endParaRPr lang="en-US" altLang="zh-CN" sz="24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en-US" altLang="zh-CN" sz="2400" i="0" strike="noStrike" noProof="1">
                <a:solidFill>
                  <a:schemeClr val="tx1"/>
                </a:solidFill>
                <a:latin typeface="华文新魏" panose="02010800040101010101" pitchFamily="2" charset="-122"/>
                <a:ea typeface="华文新魏" panose="02010800040101010101" pitchFamily="2" charset="-122"/>
                <a:sym typeface="+mn-ea"/>
              </a:rPr>
              <a:t>          </a:t>
            </a:r>
            <a:r>
              <a:rPr lang="zh-CN" altLang="en-US" sz="2400" i="0" strike="noStrike" noProof="1">
                <a:solidFill>
                  <a:schemeClr val="tx1"/>
                </a:solidFill>
                <a:latin typeface="华文新魏" panose="02010800040101010101" pitchFamily="2" charset="-122"/>
                <a:ea typeface="华文新魏" panose="02010800040101010101" pitchFamily="2" charset="-122"/>
                <a:sym typeface="+mn-ea"/>
              </a:rPr>
              <a:t>音乐表演是使一个既定的声音结构规定实现为现实可感的声音组织体的过程。</a:t>
            </a:r>
            <a:endParaRPr lang="zh-CN" altLang="en-US" sz="24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r>
              <a:rPr lang="zh-CN" altLang="en-US" sz="2000" i="0" strike="noStrike" noProof="1">
                <a:solidFill>
                  <a:schemeClr val="tx1"/>
                </a:solidFill>
                <a:latin typeface="华文新魏" panose="02010800040101010101" pitchFamily="2" charset="-122"/>
                <a:ea typeface="华文新魏" panose="02010800040101010101" pitchFamily="2" charset="-122"/>
                <a:sym typeface="+mn-ea"/>
              </a:rPr>
              <a:t>                                 </a:t>
            </a:r>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a:p>
            <a:pPr algn="l" fontAlgn="base"/>
            <a:endParaRPr lang="zh-CN" altLang="en-US" sz="2000" i="0" strike="noStrike" noProof="1">
              <a:solidFill>
                <a:schemeClr val="tx1"/>
              </a:solidFill>
              <a:latin typeface="华文新魏" panose="02010800040101010101" pitchFamily="2" charset="-122"/>
              <a:ea typeface="华文新魏" panose="02010800040101010101" pitchFamily="2" charset="-122"/>
              <a:sym typeface="+mn-ea"/>
            </a:endParaRPr>
          </a:p>
        </p:txBody>
      </p:sp>
      <p:sp>
        <p:nvSpPr>
          <p:cNvPr id="4" name="文本框 3"/>
          <p:cNvSpPr txBox="1"/>
          <p:nvPr/>
        </p:nvSpPr>
        <p:spPr>
          <a:xfrm>
            <a:off x="1336675" y="981075"/>
            <a:ext cx="5241925" cy="583565"/>
          </a:xfrm>
          <a:prstGeom prst="rect">
            <a:avLst/>
          </a:prstGeom>
          <a:noFill/>
        </p:spPr>
        <p:txBody>
          <a:bodyPr wrap="square" rtlCol="0">
            <a:spAutoFit/>
          </a:bodyPr>
          <a:lstStyle/>
          <a:p>
            <a:r>
              <a:rPr lang="zh-CN" altLang="en-US" sz="3200" i="0" noProof="1">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mn-cs"/>
              </a:rPr>
              <a:t>音乐表演训练重点</a:t>
            </a:r>
            <a:endParaRPr lang="zh-CN" altLang="en-US" sz="3200" i="0" noProof="1">
              <a:ln w="22225">
                <a:solidFill>
                  <a:schemeClr val="accent2"/>
                </a:solidFill>
                <a:prstDash val="solid"/>
              </a:ln>
              <a:solidFill>
                <a:schemeClr val="accent2">
                  <a:lumMod val="40000"/>
                  <a:lumOff val="60000"/>
                </a:schemeClr>
              </a:solidFill>
            </a:endParaRPr>
          </a:p>
        </p:txBody>
      </p:sp>
      <p:sp>
        <p:nvSpPr>
          <p:cNvPr id="135173" name=" 2050"/>
          <p:cNvSpPr/>
          <p:nvPr/>
        </p:nvSpPr>
        <p:spPr>
          <a:xfrm>
            <a:off x="7219950" y="815975"/>
            <a:ext cx="1228725" cy="91440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w="9525">
            <a:noFill/>
          </a:ln>
        </p:spPr>
        <p:txBody>
          <a:bodyPr/>
          <a:lstStyle/>
          <a:p>
            <a:endParaRPr lang="zh-CN" altLang="en-US"/>
          </a:p>
        </p:txBody>
      </p:sp>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36194"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36195"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88415" y="2447925"/>
            <a:ext cx="7436485" cy="3124200"/>
          </a:xfrm>
          <a:prstGeom prst="chevron">
            <a:avLst/>
          </a:prstGeom>
          <a:solidFill>
            <a:srgbClr val="47D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2800" b="1"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rPr>
              <a:t> 5</a:t>
            </a:r>
            <a:r>
              <a:rPr lang="zh-CN" altLang="en-US" sz="2800"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rPr>
              <a:t>、通过把握表演性必修模块与选择性必修模块的延伸与拓展关系，使之有机结合，促进学生艺术表现素养的形成与提升。</a:t>
            </a:r>
            <a:endParaRPr lang="zh-CN" altLang="en-US" sz="2800"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endParaRPr>
          </a:p>
          <a:p>
            <a:pPr algn="l" fontAlgn="base"/>
            <a:endParaRPr lang="zh-CN" altLang="en-US" sz="2800" b="1" i="0" strike="noStrike" noProof="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图片 816133" descr="treble_clef"/>
          <p:cNvPicPr>
            <a:picLocks noChangeAspect="1"/>
          </p:cNvPicPr>
          <p:nvPr/>
        </p:nvPicPr>
        <p:blipFill>
          <a:blip r:embed="rId1" cstate="print"/>
          <a:stretch>
            <a:fillRect/>
          </a:stretch>
        </p:blipFill>
        <p:spPr>
          <a:xfrm>
            <a:off x="217488" y="427038"/>
            <a:ext cx="835025" cy="1916112"/>
          </a:xfrm>
          <a:prstGeom prst="rect">
            <a:avLst/>
          </a:prstGeom>
          <a:noFill/>
          <a:ln w="9525">
            <a:noFill/>
          </a:ln>
          <a:effectLst>
            <a:outerShdw dist="107763" dir="13499999" algn="ctr" rotWithShape="0">
              <a:srgbClr val="808080">
                <a:alpha val="50000"/>
              </a:srgbClr>
            </a:outerShdw>
          </a:effectLst>
        </p:spPr>
      </p:pic>
      <p:sp>
        <p:nvSpPr>
          <p:cNvPr id="137218" name="文本框 1"/>
          <p:cNvSpPr txBox="1"/>
          <p:nvPr/>
        </p:nvSpPr>
        <p:spPr>
          <a:xfrm>
            <a:off x="1474788" y="2060575"/>
            <a:ext cx="6769100" cy="214313"/>
          </a:xfrm>
          <a:prstGeom prst="rect">
            <a:avLst/>
          </a:prstGeom>
          <a:noFill/>
          <a:ln w="9525">
            <a:noFill/>
          </a:ln>
        </p:spPr>
        <p:txBody>
          <a:bodyPr wrap="square" anchor="t">
            <a:spAutoFit/>
          </a:bodyPr>
          <a:lstStyle/>
          <a:p>
            <a:endParaRPr lang="zh-CN" altLang="en-US">
              <a:latin typeface="Times New Roman" panose="02020603050405020304" pitchFamily="18" charset="0"/>
              <a:ea typeface="宋体" panose="02010600030101010101" pitchFamily="2" charset="-122"/>
            </a:endParaRPr>
          </a:p>
        </p:txBody>
      </p:sp>
      <p:graphicFrame>
        <p:nvGraphicFramePr>
          <p:cNvPr id="3" name="表格 2"/>
          <p:cNvGraphicFramePr/>
          <p:nvPr/>
        </p:nvGraphicFramePr>
        <p:xfrm>
          <a:off x="880109" y="1838325"/>
          <a:ext cx="7959090" cy="4480560"/>
        </p:xfrm>
        <a:graphic>
          <a:graphicData uri="http://schemas.openxmlformats.org/drawingml/2006/table">
            <a:tbl>
              <a:tblPr firstRow="1" bandRow="1">
                <a:tableStyleId>{5C22544A-7EE6-4342-B048-85BDC9FD1C3A}</a:tableStyleId>
              </a:tblPr>
              <a:tblGrid>
                <a:gridCol w="2353945"/>
                <a:gridCol w="5605145"/>
              </a:tblGrid>
              <a:tr h="391795">
                <a:tc>
                  <a:txBody>
                    <a:bodyPr/>
                    <a:lstStyle/>
                    <a:p>
                      <a:pPr>
                        <a:buNone/>
                      </a:pPr>
                      <a:r>
                        <a:rPr lang="zh-CN" altLang="en-US" sz="2400" dirty="0">
                          <a:ln w="22225">
                            <a:solidFill>
                              <a:schemeClr val="accent2"/>
                            </a:solidFill>
                            <a:prstDash val="solid"/>
                          </a:ln>
                          <a:solidFill>
                            <a:schemeClr val="tx1"/>
                          </a:solidFill>
                          <a:effectLst/>
                          <a:latin typeface="黑体" panose="02010609060101010101" pitchFamily="2" charset="-122"/>
                          <a:ea typeface="黑体" panose="02010609060101010101" pitchFamily="2" charset="-122"/>
                          <a:sym typeface="+mn-ea"/>
                        </a:rPr>
                        <a:t>表演性必修模块</a:t>
                      </a:r>
                      <a:endParaRPr lang="zh-CN" altLang="en-US" sz="2400" dirty="0">
                        <a:ln w="22225">
                          <a:solidFill>
                            <a:schemeClr val="accent2"/>
                          </a:solidFill>
                          <a:prstDash val="solid"/>
                        </a:ln>
                        <a:solidFill>
                          <a:schemeClr val="tx1"/>
                        </a:solidFill>
                        <a:effectLst/>
                        <a:latin typeface="黑体" panose="02010609060101010101" pitchFamily="2" charset="-122"/>
                        <a:ea typeface="黑体" panose="02010609060101010101" pitchFamily="2" charset="-122"/>
                        <a:sym typeface="+mn-ea"/>
                      </a:endParaRPr>
                    </a:p>
                  </a:txBody>
                  <a:tcPr>
                    <a:solidFill>
                      <a:srgbClr val="00B0F0"/>
                    </a:solidFill>
                  </a:tcPr>
                </a:tc>
                <a:tc>
                  <a:txBody>
                    <a:bodyPr/>
                    <a:lstStyle/>
                    <a:p>
                      <a:pPr>
                        <a:buNone/>
                      </a:pPr>
                      <a:r>
                        <a:rPr lang="zh-CN" altLang="en-US" sz="2000" dirty="0">
                          <a:ln w="22225">
                            <a:solidFill>
                              <a:schemeClr val="accent2"/>
                            </a:solidFill>
                            <a:prstDash val="solid"/>
                          </a:ln>
                          <a:solidFill>
                            <a:schemeClr val="tx1"/>
                          </a:solidFill>
                          <a:effectLst/>
                          <a:latin typeface="黑体" panose="02010609060101010101" pitchFamily="2" charset="-122"/>
                          <a:ea typeface="黑体" panose="02010609060101010101" pitchFamily="2" charset="-122"/>
                          <a:sym typeface="+mn-ea"/>
                        </a:rPr>
                        <a:t>选择性必修模块（必修模块的拓展和延伸）</a:t>
                      </a:r>
                      <a:endParaRPr lang="zh-CN" altLang="en-US" sz="2000" dirty="0">
                        <a:ln w="22225">
                          <a:solidFill>
                            <a:schemeClr val="accent2"/>
                          </a:solidFill>
                          <a:prstDash val="solid"/>
                        </a:ln>
                        <a:solidFill>
                          <a:schemeClr val="tx1"/>
                        </a:solidFill>
                        <a:effectLst/>
                        <a:latin typeface="黑体" panose="02010609060101010101" pitchFamily="2" charset="-122"/>
                        <a:ea typeface="黑体" panose="02010609060101010101" pitchFamily="2" charset="-122"/>
                        <a:sym typeface="+mn-ea"/>
                      </a:endParaRPr>
                    </a:p>
                  </a:txBody>
                  <a:tcPr>
                    <a:solidFill>
                      <a:srgbClr val="00B0F0"/>
                    </a:solidFill>
                  </a:tcPr>
                </a:tc>
              </a:tr>
              <a:tr h="542925">
                <a:tc>
                  <a:txBody>
                    <a:bodyPr/>
                    <a:lstStyle/>
                    <a:p>
                      <a:pPr>
                        <a:buNone/>
                      </a:pPr>
                      <a:r>
                        <a:rPr lang="en-US" altLang="zh-CN" sz="2400">
                          <a:solidFill>
                            <a:schemeClr val="tx1"/>
                          </a:solidFill>
                          <a:latin typeface="华文新魏" panose="02010800040101010101" pitchFamily="2" charset="-122"/>
                          <a:ea typeface="华文新魏" panose="02010800040101010101" pitchFamily="2" charset="-122"/>
                          <a:sym typeface="+mn-ea"/>
                        </a:rPr>
                        <a:t>      </a:t>
                      </a:r>
                      <a:r>
                        <a:rPr lang="zh-CN" altLang="en-US" sz="2400">
                          <a:solidFill>
                            <a:schemeClr val="tx1"/>
                          </a:solidFill>
                          <a:latin typeface="华文新魏" panose="02010800040101010101" pitchFamily="2" charset="-122"/>
                          <a:ea typeface="华文新魏" panose="02010800040101010101" pitchFamily="2" charset="-122"/>
                          <a:sym typeface="+mn-ea"/>
                        </a:rPr>
                        <a:t>歌         唱</a:t>
                      </a:r>
                      <a:endParaRPr lang="zh-CN" altLang="en-US" sz="2400">
                        <a:solidFill>
                          <a:schemeClr val="tx1"/>
                        </a:solidFill>
                        <a:latin typeface="华文新魏" panose="02010800040101010101" pitchFamily="2" charset="-122"/>
                        <a:ea typeface="华文新魏" panose="02010800040101010101" pitchFamily="2" charset="-122"/>
                        <a:sym typeface="+mn-ea"/>
                      </a:endParaRPr>
                    </a:p>
                  </a:txBody>
                  <a:tcPr>
                    <a:solidFill>
                      <a:schemeClr val="accent4">
                        <a:lumMod val="20000"/>
                        <a:lumOff val="80000"/>
                      </a:schemeClr>
                    </a:solidFill>
                  </a:tcPr>
                </a:tc>
                <a:tc>
                  <a:txBody>
                    <a:bodyPr/>
                    <a:lstStyle/>
                    <a:p>
                      <a:pPr>
                        <a:buNone/>
                      </a:pPr>
                      <a:r>
                        <a:rPr lang="zh-CN" altLang="en-US" sz="2400">
                          <a:solidFill>
                            <a:srgbClr val="0000FF"/>
                          </a:solidFill>
                          <a:latin typeface="华文新魏" panose="02010800040101010101" pitchFamily="2" charset="-122"/>
                          <a:ea typeface="华文新魏" panose="02010800040101010101" pitchFamily="2" charset="-122"/>
                          <a:sym typeface="+mn-ea"/>
                        </a:rPr>
                        <a:t>合唱：</a:t>
                      </a:r>
                      <a:r>
                        <a:rPr lang="zh-CN" altLang="en-US" sz="1600">
                          <a:solidFill>
                            <a:srgbClr val="0000FF"/>
                          </a:solidFill>
                          <a:latin typeface="华文新魏" panose="02010800040101010101" pitchFamily="2" charset="-122"/>
                          <a:ea typeface="华文新魏" panose="02010800040101010101" pitchFamily="2" charset="-122"/>
                          <a:sym typeface="+mn-ea"/>
                        </a:rPr>
                        <a:t>以合唱表演为主的实践性课程。培养学生集体歌唱的表现能力，积累感性经验，增强与他人沟通交流、合作协调的团队意识。</a:t>
                      </a:r>
                      <a:endParaRPr lang="zh-CN" altLang="en-US" sz="1600">
                        <a:solidFill>
                          <a:srgbClr val="0000FF"/>
                        </a:solidFill>
                        <a:latin typeface="华文新魏" panose="02010800040101010101" pitchFamily="2" charset="-122"/>
                        <a:ea typeface="华文新魏" panose="02010800040101010101" pitchFamily="2" charset="-122"/>
                        <a:sym typeface="+mn-ea"/>
                      </a:endParaRPr>
                    </a:p>
                  </a:txBody>
                  <a:tcPr>
                    <a:solidFill>
                      <a:schemeClr val="accent4">
                        <a:lumMod val="20000"/>
                        <a:lumOff val="80000"/>
                      </a:schemeClr>
                    </a:solidFill>
                  </a:tcPr>
                </a:tc>
              </a:tr>
              <a:tr h="697230">
                <a:tc>
                  <a:txBody>
                    <a:bodyPr/>
                    <a:lstStyle/>
                    <a:p>
                      <a:pPr>
                        <a:buNone/>
                      </a:pPr>
                      <a:r>
                        <a:rPr lang="en-US" altLang="zh-CN" sz="2400">
                          <a:solidFill>
                            <a:schemeClr val="tx1"/>
                          </a:solidFill>
                          <a:latin typeface="华文新魏" panose="02010800040101010101" pitchFamily="2" charset="-122"/>
                          <a:ea typeface="华文新魏" panose="02010800040101010101" pitchFamily="2" charset="-122"/>
                          <a:sym typeface="+mn-ea"/>
                        </a:rPr>
                        <a:t>      </a:t>
                      </a:r>
                      <a:r>
                        <a:rPr lang="zh-CN" altLang="en-US" sz="2400">
                          <a:solidFill>
                            <a:schemeClr val="tx1"/>
                          </a:solidFill>
                          <a:latin typeface="华文新魏" panose="02010800040101010101" pitchFamily="2" charset="-122"/>
                          <a:ea typeface="华文新魏" panose="02010800040101010101" pitchFamily="2" charset="-122"/>
                          <a:sym typeface="+mn-ea"/>
                        </a:rPr>
                        <a:t>演          奏</a:t>
                      </a:r>
                      <a:endParaRPr lang="zh-CN" altLang="en-US" sz="2400">
                        <a:solidFill>
                          <a:schemeClr val="tx1"/>
                        </a:solidFill>
                        <a:latin typeface="华文新魏" panose="02010800040101010101" pitchFamily="2" charset="-122"/>
                        <a:ea typeface="华文新魏" panose="02010800040101010101" pitchFamily="2" charset="-122"/>
                        <a:sym typeface="+mn-ea"/>
                      </a:endParaRPr>
                    </a:p>
                  </a:txBody>
                  <a:tcPr>
                    <a:solidFill>
                      <a:schemeClr val="accent4">
                        <a:lumMod val="40000"/>
                        <a:lumOff val="60000"/>
                      </a:schemeClr>
                    </a:solidFill>
                  </a:tcPr>
                </a:tc>
                <a:tc>
                  <a:txBody>
                    <a:bodyPr/>
                    <a:lstStyle/>
                    <a:p>
                      <a:pPr>
                        <a:buNone/>
                      </a:pPr>
                      <a:r>
                        <a:rPr lang="zh-CN" altLang="en-US" sz="2400">
                          <a:solidFill>
                            <a:srgbClr val="7030A0"/>
                          </a:solidFill>
                          <a:latin typeface="华文新魏" panose="02010800040101010101" pitchFamily="2" charset="-122"/>
                          <a:ea typeface="华文新魏" panose="02010800040101010101" pitchFamily="2" charset="-122"/>
                          <a:sym typeface="+mn-ea"/>
                        </a:rPr>
                        <a:t>合奏：</a:t>
                      </a:r>
                      <a:r>
                        <a:rPr lang="zh-CN" altLang="en-US" sz="1600">
                          <a:solidFill>
                            <a:srgbClr val="7030A0"/>
                          </a:solidFill>
                          <a:latin typeface="华文新魏" panose="02010800040101010101" pitchFamily="2" charset="-122"/>
                          <a:ea typeface="华文新魏" panose="02010800040101010101" pitchFamily="2" charset="-122"/>
                          <a:sym typeface="+mn-ea"/>
                        </a:rPr>
                        <a:t>以器乐合奏为主的实践性课程。培养学生集体演奏的表现能力，积累感性经验，增强与他人沟通交流、合作协调的团队意识。</a:t>
                      </a:r>
                      <a:endParaRPr lang="zh-CN" altLang="en-US" sz="1600">
                        <a:solidFill>
                          <a:srgbClr val="7030A0"/>
                        </a:solidFill>
                        <a:latin typeface="华文新魏" panose="02010800040101010101" pitchFamily="2" charset="-122"/>
                        <a:ea typeface="华文新魏" panose="02010800040101010101" pitchFamily="2" charset="-122"/>
                        <a:sym typeface="+mn-ea"/>
                      </a:endParaRPr>
                    </a:p>
                  </a:txBody>
                  <a:tcPr>
                    <a:solidFill>
                      <a:schemeClr val="accent4">
                        <a:lumMod val="40000"/>
                        <a:lumOff val="60000"/>
                      </a:schemeClr>
                    </a:solidFill>
                  </a:tcPr>
                </a:tc>
              </a:tr>
              <a:tr h="542925">
                <a:tc>
                  <a:txBody>
                    <a:bodyPr/>
                    <a:lstStyle/>
                    <a:p>
                      <a:pPr>
                        <a:buNone/>
                      </a:pPr>
                      <a:r>
                        <a:rPr lang="en-US" altLang="zh-CN" sz="2400">
                          <a:solidFill>
                            <a:schemeClr val="tx1"/>
                          </a:solidFill>
                          <a:latin typeface="华文新魏" panose="02010800040101010101" pitchFamily="2" charset="-122"/>
                          <a:ea typeface="华文新魏" panose="02010800040101010101" pitchFamily="2" charset="-122"/>
                          <a:sym typeface="+mn-ea"/>
                        </a:rPr>
                        <a:t>     </a:t>
                      </a:r>
                      <a:r>
                        <a:rPr lang="zh-CN" altLang="en-US" sz="2400">
                          <a:solidFill>
                            <a:schemeClr val="tx1"/>
                          </a:solidFill>
                          <a:latin typeface="华文新魏" panose="02010800040101010101" pitchFamily="2" charset="-122"/>
                          <a:ea typeface="华文新魏" panose="02010800040101010101" pitchFamily="2" charset="-122"/>
                          <a:sym typeface="+mn-ea"/>
                        </a:rPr>
                        <a:t>音乐与舞蹈</a:t>
                      </a:r>
                      <a:endParaRPr lang="zh-CN" altLang="en-US" sz="2400">
                        <a:solidFill>
                          <a:schemeClr val="tx1"/>
                        </a:solidFill>
                        <a:latin typeface="华文新魏" panose="02010800040101010101" pitchFamily="2" charset="-122"/>
                        <a:ea typeface="华文新魏" panose="02010800040101010101" pitchFamily="2" charset="-122"/>
                        <a:sym typeface="+mn-ea"/>
                      </a:endParaRPr>
                    </a:p>
                  </a:txBody>
                  <a:tcPr>
                    <a:solidFill>
                      <a:schemeClr val="accent5">
                        <a:lumMod val="20000"/>
                        <a:lumOff val="80000"/>
                      </a:schemeClr>
                    </a:solidFill>
                  </a:tcPr>
                </a:tc>
                <a:tc>
                  <a:txBody>
                    <a:bodyPr/>
                    <a:lstStyle/>
                    <a:p>
                      <a:pPr>
                        <a:buNone/>
                      </a:pPr>
                      <a:r>
                        <a:rPr lang="zh-CN" altLang="en-US" sz="2400">
                          <a:solidFill>
                            <a:schemeClr val="tx1"/>
                          </a:solidFill>
                          <a:latin typeface="华文新魏" panose="02010800040101010101" pitchFamily="2" charset="-122"/>
                          <a:ea typeface="华文新魏" panose="02010800040101010101" pitchFamily="2" charset="-122"/>
                          <a:sym typeface="+mn-ea"/>
                        </a:rPr>
                        <a:t>舞蹈表演：</a:t>
                      </a:r>
                      <a:r>
                        <a:rPr lang="zh-CN" altLang="en-US" sz="1600">
                          <a:solidFill>
                            <a:schemeClr val="tx1"/>
                          </a:solidFill>
                          <a:latin typeface="华文新魏" panose="02010800040101010101" pitchFamily="2" charset="-122"/>
                          <a:ea typeface="华文新魏" panose="02010800040101010101" pitchFamily="2" charset="-122"/>
                          <a:sym typeface="+mn-ea"/>
                        </a:rPr>
                        <a:t>以舞蹈表演为主的实践性课程。旨在提高学生舞蹈兴趣，巩固舞蹈表演与编创技能，积累感性经验，增强与他人沟通交流、合作协调的团队意识。</a:t>
                      </a:r>
                      <a:endParaRPr lang="zh-CN" altLang="en-US" sz="1600">
                        <a:solidFill>
                          <a:schemeClr val="tx1"/>
                        </a:solidFill>
                        <a:latin typeface="华文新魏" panose="02010800040101010101" pitchFamily="2" charset="-122"/>
                        <a:ea typeface="华文新魏" panose="02010800040101010101" pitchFamily="2" charset="-122"/>
                        <a:sym typeface="+mn-ea"/>
                      </a:endParaRPr>
                    </a:p>
                  </a:txBody>
                  <a:tcPr>
                    <a:solidFill>
                      <a:schemeClr val="tx2">
                        <a:lumMod val="40000"/>
                        <a:lumOff val="60000"/>
                      </a:schemeClr>
                    </a:solidFill>
                  </a:tcPr>
                </a:tc>
              </a:tr>
              <a:tr h="542925">
                <a:tc>
                  <a:txBody>
                    <a:bodyPr/>
                    <a:lstStyle/>
                    <a:p>
                      <a:pPr>
                        <a:buNone/>
                      </a:pPr>
                      <a:r>
                        <a:rPr lang="en-US" altLang="zh-CN" sz="2400">
                          <a:solidFill>
                            <a:schemeClr val="tx1"/>
                          </a:solidFill>
                          <a:latin typeface="华文新魏" panose="02010800040101010101" pitchFamily="2" charset="-122"/>
                          <a:ea typeface="华文新魏" panose="02010800040101010101" pitchFamily="2" charset="-122"/>
                          <a:sym typeface="+mn-ea"/>
                        </a:rPr>
                        <a:t>     </a:t>
                      </a:r>
                      <a:r>
                        <a:rPr lang="zh-CN" altLang="en-US" sz="2400">
                          <a:solidFill>
                            <a:schemeClr val="tx1"/>
                          </a:solidFill>
                          <a:latin typeface="华文新魏" panose="02010800040101010101" pitchFamily="2" charset="-122"/>
                          <a:ea typeface="华文新魏" panose="02010800040101010101" pitchFamily="2" charset="-122"/>
                          <a:sym typeface="+mn-ea"/>
                        </a:rPr>
                        <a:t>音乐与戏剧</a:t>
                      </a:r>
                      <a:endParaRPr lang="zh-CN" altLang="en-US" sz="2400">
                        <a:solidFill>
                          <a:schemeClr val="tx1"/>
                        </a:solidFill>
                        <a:latin typeface="华文新魏" panose="02010800040101010101" pitchFamily="2" charset="-122"/>
                        <a:ea typeface="华文新魏" panose="02010800040101010101" pitchFamily="2" charset="-122"/>
                        <a:sym typeface="+mn-ea"/>
                      </a:endParaRPr>
                    </a:p>
                  </a:txBody>
                  <a:tcPr>
                    <a:solidFill>
                      <a:schemeClr val="accent6">
                        <a:lumMod val="20000"/>
                        <a:lumOff val="80000"/>
                      </a:schemeClr>
                    </a:solidFill>
                  </a:tcPr>
                </a:tc>
                <a:tc>
                  <a:txBody>
                    <a:bodyPr/>
                    <a:lstStyle/>
                    <a:p>
                      <a:pPr>
                        <a:buNone/>
                      </a:pPr>
                      <a:r>
                        <a:rPr lang="zh-CN" altLang="en-US" sz="2400">
                          <a:solidFill>
                            <a:schemeClr val="bg1"/>
                          </a:solidFill>
                          <a:latin typeface="华文新魏" panose="02010800040101010101" pitchFamily="2" charset="-122"/>
                          <a:ea typeface="华文新魏" panose="02010800040101010101" pitchFamily="2" charset="-122"/>
                          <a:sym typeface="+mn-ea"/>
                        </a:rPr>
                        <a:t>戏剧表演：</a:t>
                      </a:r>
                      <a:r>
                        <a:rPr lang="zh-CN" altLang="en-US" sz="1600">
                          <a:solidFill>
                            <a:schemeClr val="bg1"/>
                          </a:solidFill>
                          <a:latin typeface="华文新魏" panose="02010800040101010101" pitchFamily="2" charset="-122"/>
                          <a:ea typeface="华文新魏" panose="02010800040101010101" pitchFamily="2" charset="-122"/>
                          <a:sym typeface="+mn-ea"/>
                        </a:rPr>
                        <a:t>以戏剧表演为主的实践性课程。旨在提高学生戏剧兴趣，巩固戏剧表演与编创技能，积累感性经验，增强与他人沟通交流、合作协调的团队意识。</a:t>
                      </a:r>
                      <a:endParaRPr lang="zh-CN" altLang="en-US" sz="1600">
                        <a:solidFill>
                          <a:schemeClr val="bg1"/>
                        </a:solidFill>
                        <a:latin typeface="华文新魏" panose="02010800040101010101" pitchFamily="2" charset="-122"/>
                        <a:ea typeface="华文新魏" panose="02010800040101010101" pitchFamily="2" charset="-122"/>
                        <a:sym typeface="+mn-ea"/>
                      </a:endParaRPr>
                    </a:p>
                    <a:p>
                      <a:pPr>
                        <a:buNone/>
                      </a:pPr>
                      <a:endParaRPr lang="zh-CN" altLang="en-US" sz="1600">
                        <a:solidFill>
                          <a:schemeClr val="bg1"/>
                        </a:solidFill>
                        <a:latin typeface="华文新魏" panose="02010800040101010101" pitchFamily="2" charset="-122"/>
                        <a:ea typeface="华文新魏" panose="02010800040101010101" pitchFamily="2" charset="-122"/>
                        <a:sym typeface="+mn-ea"/>
                      </a:endParaRPr>
                    </a:p>
                  </a:txBody>
                  <a:tcPr>
                    <a:solidFill>
                      <a:schemeClr val="accent6">
                        <a:lumMod val="40000"/>
                        <a:lumOff val="60000"/>
                      </a:schemeClr>
                    </a:solidFill>
                  </a:tcPr>
                </a:tc>
              </a:tr>
            </a:tbl>
          </a:graphicData>
        </a:graphic>
      </p:graphicFrame>
      <p:sp>
        <p:nvSpPr>
          <p:cNvPr id="4" name="文本框 3"/>
          <p:cNvSpPr txBox="1"/>
          <p:nvPr/>
        </p:nvSpPr>
        <p:spPr>
          <a:xfrm>
            <a:off x="1166495" y="1038225"/>
            <a:ext cx="7439660" cy="521970"/>
          </a:xfrm>
          <a:prstGeom prst="rect">
            <a:avLst/>
          </a:prstGeom>
          <a:noFill/>
        </p:spPr>
        <p:txBody>
          <a:bodyPr wrap="square" rtlCol="0" anchor="t">
            <a:spAutoFit/>
          </a:bodyPr>
          <a:lstStyle/>
          <a:p>
            <a:r>
              <a:rPr lang="zh-CN" altLang="en-US" sz="2800" i="0" noProof="1">
                <a:ln w="22225">
                  <a:solidFill>
                    <a:schemeClr val="accent2"/>
                  </a:solidFill>
                  <a:prstDash val="solid"/>
                </a:ln>
                <a:solidFill>
                  <a:schemeClr val="accent2">
                    <a:lumMod val="40000"/>
                    <a:lumOff val="60000"/>
                  </a:schemeClr>
                </a:solidFill>
                <a:latin typeface="黑体" panose="02010609060101010101" pitchFamily="2" charset="-122"/>
                <a:ea typeface="黑体" panose="02010609060101010101" pitchFamily="2" charset="-122"/>
                <a:cs typeface="+mn-cs"/>
                <a:sym typeface="+mn-ea"/>
              </a:rPr>
              <a:t>表演性必修模块与选择性必修模块的对应</a:t>
            </a:r>
            <a:endParaRPr lang="zh-CN" altLang="en-US" sz="2800" i="0" noProof="1">
              <a:ln w="22225">
                <a:solidFill>
                  <a:schemeClr val="accent2"/>
                </a:solidFill>
                <a:prstDash val="solid"/>
              </a:ln>
              <a:solidFill>
                <a:schemeClr val="accent2">
                  <a:lumMod val="40000"/>
                  <a:lumOff val="60000"/>
                </a:schemeClr>
              </a:solidFill>
              <a:latin typeface="黑体" panose="02010609060101010101" pitchFamily="2" charset="-122"/>
              <a:ea typeface="黑体" panose="0201060906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17918" y="1788478"/>
            <a:ext cx="7570788" cy="3415030"/>
          </a:xfrm>
          <a:prstGeom prst="rect">
            <a:avLst/>
          </a:prstGeom>
          <a:solidFill>
            <a:schemeClr val="bg2"/>
          </a:solidFill>
          <a:ln w="3175">
            <a:solidFill>
              <a:schemeClr val="tx1"/>
            </a:solidFill>
          </a:ln>
        </p:spPr>
        <p:txBody>
          <a:bodyPr wrap="square" rtlCol="0">
            <a:spAutoFit/>
          </a:bodyPr>
          <a:lstStyle/>
          <a:p>
            <a:r>
              <a:rPr lang="en-US" altLang="zh-CN" sz="2400" i="0" noProof="1">
                <a:solidFill>
                  <a:srgbClr val="0000FF"/>
                </a:solidFill>
                <a:latin typeface="华文新魏" panose="02010800040101010101" pitchFamily="2" charset="-122"/>
                <a:ea typeface="华文新魏" panose="02010800040101010101" pitchFamily="2" charset="-122"/>
                <a:cs typeface="+mn-cs"/>
              </a:rPr>
              <a:t>        </a:t>
            </a:r>
            <a:r>
              <a:rPr lang="en-US" altLang="zh-CN"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 </a:t>
            </a:r>
            <a:endParaRPr lang="en-US" altLang="zh-CN"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endParaRPr>
          </a:p>
          <a:p>
            <a:r>
              <a:rPr lang="en-US" altLang="zh-CN"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         ——</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要注意那些有志于报考专业院校的学生，尽可能地为其创造和提供实践锻炼的机会；</a:t>
            </a:r>
            <a:endPar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         ——</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《音乐基础理论》《视唱练耳》是音乐学习中两门</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mn-ea"/>
              </a:rPr>
              <a:t>重要的</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基础课程，</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mn-ea"/>
              </a:rPr>
              <a:t>也是普通高校音乐专业的招生考试科目之一，教师应注意与高考要求相接轨，为学生奠定基础。</a:t>
            </a:r>
            <a:endPar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mn-ea"/>
            </a:endParaRPr>
          </a:p>
          <a:p>
            <a:endParaRPr lang="zh-CN" altLang="en-US" sz="2400" b="1"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mn-ea"/>
            </a:endParaRPr>
          </a:p>
          <a:p>
            <a:endParaRPr lang="zh-CN" altLang="en-US" sz="2400" b="1"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mn-ea"/>
            </a:endParaRPr>
          </a:p>
        </p:txBody>
      </p:sp>
      <p:pic>
        <p:nvPicPr>
          <p:cNvPr id="138242" name="图片 816133" descr="treble_clef"/>
          <p:cNvPicPr>
            <a:picLocks noChangeAspect="1"/>
          </p:cNvPicPr>
          <p:nvPr/>
        </p:nvPicPr>
        <p:blipFill>
          <a:blip r:embed="rId1" cstate="print"/>
          <a:stretch>
            <a:fillRect/>
          </a:stretch>
        </p:blipFill>
        <p:spPr>
          <a:xfrm>
            <a:off x="217488" y="427038"/>
            <a:ext cx="835025" cy="1916112"/>
          </a:xfrm>
          <a:prstGeom prst="rect">
            <a:avLst/>
          </a:prstGeom>
          <a:noFill/>
          <a:ln w="9525">
            <a:noFill/>
          </a:ln>
          <a:effectLst>
            <a:outerShdw dist="107763" dir="13499999" algn="ctr" rotWithShape="0">
              <a:srgbClr val="808080">
                <a:alpha val="50000"/>
              </a:srgbClr>
            </a:outerShdw>
          </a:effectLst>
        </p:spPr>
      </p:pic>
      <p:sp>
        <p:nvSpPr>
          <p:cNvPr id="138243" name="文本框 1"/>
          <p:cNvSpPr txBox="1"/>
          <p:nvPr/>
        </p:nvSpPr>
        <p:spPr>
          <a:xfrm>
            <a:off x="1052513" y="995363"/>
            <a:ext cx="3897312" cy="584200"/>
          </a:xfrm>
          <a:prstGeom prst="rect">
            <a:avLst/>
          </a:prstGeom>
          <a:noFill/>
          <a:ln w="9525">
            <a:noFill/>
          </a:ln>
        </p:spPr>
        <p:txBody>
          <a:bodyPr wrap="square" anchor="t">
            <a:spAutoFit/>
          </a:bodyPr>
          <a:lstStyle/>
          <a:p>
            <a:r>
              <a:rPr lang="zh-CN" altLang="en-US" sz="3200" b="1" i="0">
                <a:solidFill>
                  <a:srgbClr val="C00000"/>
                </a:solidFill>
                <a:latin typeface="黑体" panose="02010609060101010101" pitchFamily="2" charset="-122"/>
                <a:ea typeface="黑体" panose="02010609060101010101" pitchFamily="2" charset="-122"/>
              </a:rPr>
              <a:t>需要注意的是：</a:t>
            </a:r>
            <a:endParaRPr lang="zh-CN" altLang="en-US" sz="3200" b="1" i="0">
              <a:solidFill>
                <a:srgbClr val="C00000"/>
              </a:solidFill>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图片 816133" descr="treble_clef"/>
          <p:cNvPicPr>
            <a:picLocks noGrp="1" noChangeAspect="1"/>
          </p:cNvPicPr>
          <p:nvPr>
            <p:ph type="title"/>
          </p:nvPr>
        </p:nvPicPr>
        <p:blipFill>
          <a:blip r:embed="rId1" cstate="print"/>
          <a:stretch>
            <a:fillRect/>
          </a:stretch>
        </p:blipFill>
        <p:spPr>
          <a:xfrm>
            <a:off x="323850" y="549275"/>
            <a:ext cx="750888" cy="1720850"/>
          </a:xfrm>
          <a:effectLst>
            <a:outerShdw dist="107763" dir="13499999" algn="ctr" rotWithShape="0">
              <a:srgbClr val="808080">
                <a:alpha val="50000"/>
              </a:srgbClr>
            </a:outerShdw>
          </a:effectLst>
        </p:spPr>
      </p:pic>
      <p:sp>
        <p:nvSpPr>
          <p:cNvPr id="139266" name="矩形 128002"/>
          <p:cNvSpPr/>
          <p:nvPr/>
        </p:nvSpPr>
        <p:spPr>
          <a:xfrm>
            <a:off x="900113" y="3560763"/>
            <a:ext cx="7632700" cy="457200"/>
          </a:xfrm>
          <a:prstGeom prst="rect">
            <a:avLst/>
          </a:prstGeom>
          <a:noFill/>
          <a:ln w="9525">
            <a:noFill/>
          </a:ln>
        </p:spPr>
        <p:txBody>
          <a:bodyPr anchor="ctr">
            <a:spAutoFit/>
          </a:bodyPr>
          <a:lstStyle/>
          <a:p>
            <a:r>
              <a:rPr lang="zh-CN" altLang="en-US" sz="2400" i="0" dirty="0">
                <a:solidFill>
                  <a:srgbClr val="0000FF"/>
                </a:solidFill>
                <a:latin typeface="Times New Roman" panose="02020603050405020304" pitchFamily="18" charset="0"/>
                <a:ea typeface="华文新魏" panose="02010800040101010101" pitchFamily="2" charset="-122"/>
              </a:rPr>
              <a:t>          </a:t>
            </a:r>
            <a:endParaRPr lang="zh-CN" altLang="en-US" sz="2400" i="0" dirty="0">
              <a:solidFill>
                <a:srgbClr val="0000FF"/>
              </a:solidFill>
              <a:latin typeface="华文新魏" panose="02010800040101010101" pitchFamily="2" charset="-122"/>
              <a:ea typeface="华文新魏" panose="02010800040101010101" pitchFamily="2" charset="-122"/>
            </a:endParaRPr>
          </a:p>
        </p:txBody>
      </p:sp>
      <p:sp>
        <p:nvSpPr>
          <p:cNvPr id="139267" name="矩形 128003"/>
          <p:cNvSpPr/>
          <p:nvPr/>
        </p:nvSpPr>
        <p:spPr>
          <a:xfrm>
            <a:off x="900113" y="3514725"/>
            <a:ext cx="7775575" cy="519113"/>
          </a:xfrm>
          <a:prstGeom prst="rect">
            <a:avLst/>
          </a:prstGeom>
          <a:noFill/>
          <a:ln w="9525">
            <a:noFill/>
          </a:ln>
        </p:spPr>
        <p:txBody>
          <a:bodyPr anchor="ctr">
            <a:spAutoFit/>
          </a:bodyPr>
          <a:lstStyle/>
          <a:p>
            <a:r>
              <a:rPr lang="zh-CN" altLang="en-US" sz="2800" b="1" i="0" dirty="0">
                <a:solidFill>
                  <a:srgbClr val="0000FF"/>
                </a:solidFill>
                <a:latin typeface="Times New Roman" panose="02020603050405020304" pitchFamily="18" charset="0"/>
                <a:ea typeface="华文新魏" panose="02010800040101010101" pitchFamily="2" charset="-122"/>
              </a:rPr>
              <a:t>       </a:t>
            </a:r>
            <a:endParaRPr lang="zh-CN" altLang="en-US" sz="2800" b="1" i="0" dirty="0">
              <a:solidFill>
                <a:srgbClr val="0000FF"/>
              </a:solidFill>
              <a:latin typeface="Times New Roman" panose="02020603050405020304" pitchFamily="18" charset="0"/>
              <a:ea typeface="华文新魏" panose="02010800040101010101" pitchFamily="2" charset="-122"/>
            </a:endParaRPr>
          </a:p>
        </p:txBody>
      </p:sp>
      <p:sp>
        <p:nvSpPr>
          <p:cNvPr id="139268" name="矩形 128004"/>
          <p:cNvSpPr/>
          <p:nvPr/>
        </p:nvSpPr>
        <p:spPr>
          <a:xfrm>
            <a:off x="1136650" y="1052513"/>
            <a:ext cx="7467600" cy="583565"/>
          </a:xfrm>
          <a:prstGeom prst="rect">
            <a:avLst/>
          </a:prstGeom>
          <a:noFill/>
          <a:ln w="9525">
            <a:noFill/>
          </a:ln>
        </p:spPr>
        <p:txBody>
          <a:bodyPr wrap="square" anchor="t">
            <a:spAutoFit/>
          </a:bodyPr>
          <a:lstStyle/>
          <a:p>
            <a:r>
              <a:rPr lang="en-US" altLang="zh-CN" sz="3200" b="1" i="0" dirty="0">
                <a:solidFill>
                  <a:srgbClr val="A50021"/>
                </a:solidFill>
                <a:latin typeface="黑体" panose="02010609060101010101" pitchFamily="2" charset="-122"/>
                <a:ea typeface="黑体" panose="02010609060101010101" pitchFamily="2" charset="-122"/>
              </a:rPr>
              <a:t>3</a:t>
            </a:r>
            <a:r>
              <a:rPr lang="zh-CN" altLang="en-US" sz="3200" b="1" i="0" dirty="0">
                <a:solidFill>
                  <a:srgbClr val="A50021"/>
                </a:solidFill>
                <a:latin typeface="黑体" panose="02010609060101010101" pitchFamily="2" charset="-122"/>
                <a:ea typeface="黑体" panose="02010609060101010101" pitchFamily="2" charset="-122"/>
              </a:rPr>
              <a:t>、艺术表现素养的教学要求：</a:t>
            </a:r>
            <a:endParaRPr lang="zh-CN" altLang="en-US" sz="3200" b="1" i="0" dirty="0">
              <a:solidFill>
                <a:srgbClr val="A50021"/>
              </a:solidFill>
              <a:latin typeface="黑体" panose="02010609060101010101" pitchFamily="2" charset="-122"/>
              <a:ea typeface="黑体" panose="02010609060101010101" pitchFamily="2" charset="-122"/>
            </a:endParaRPr>
          </a:p>
        </p:txBody>
      </p:sp>
      <p:sp>
        <p:nvSpPr>
          <p:cNvPr id="135173" name="矩形 128005"/>
          <p:cNvSpPr/>
          <p:nvPr/>
        </p:nvSpPr>
        <p:spPr>
          <a:xfrm>
            <a:off x="645795" y="2085658"/>
            <a:ext cx="7852410" cy="3376930"/>
          </a:xfrm>
          <a:prstGeom prst="rect">
            <a:avLst/>
          </a:prstGeom>
          <a:noFill/>
          <a:ln w="9525">
            <a:noFill/>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        </a:t>
            </a:r>
            <a:r>
              <a:rPr kumimoji="0" lang="zh-CN" altLang="en-US" sz="2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rPr>
              <a:t>一、</a:t>
            </a: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要面向全体学生，避免少数人做多数人看。  </a:t>
            </a:r>
            <a:endPar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        </a:t>
            </a:r>
            <a:r>
              <a:rPr kumimoji="0" lang="zh-CN" altLang="en-US" sz="2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rPr>
              <a:t>二、</a:t>
            </a: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要以多数学生能够达到的能力为原则。</a:t>
            </a:r>
            <a:endPar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        </a:t>
            </a:r>
            <a:r>
              <a:rPr kumimoji="0" lang="zh-CN" altLang="en-US" sz="2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rPr>
              <a:t>三、</a:t>
            </a: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要以实践活动为契机，促进人际交往，增进其专业沟通和艺术交流。</a:t>
            </a:r>
            <a:endPar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       </a:t>
            </a:r>
            <a:r>
              <a:rPr lang="zh-CN" altLang="en-US" sz="2400" b="1" i="0">
                <a:ln w="22225">
                  <a:solidFill>
                    <a:schemeClr val="accent2"/>
                  </a:solidFill>
                  <a:prstDash val="solid"/>
                </a:ln>
                <a:solidFill>
                  <a:schemeClr val="accent2">
                    <a:lumMod val="40000"/>
                    <a:lumOff val="60000"/>
                  </a:schemeClr>
                </a:solidFill>
                <a:effectLst/>
                <a:uLnTx/>
                <a:uFillTx/>
                <a:latin typeface="华文楷体" panose="02010600040101010101" pitchFamily="2" charset="-122"/>
                <a:ea typeface="华文楷体" panose="02010600040101010101" pitchFamily="2" charset="-122"/>
                <a:sym typeface="+mn-ea"/>
              </a:rPr>
              <a:t>四、</a:t>
            </a:r>
            <a:r>
              <a:rPr lang="zh-CN" altLang="en-US" sz="2400" b="1" i="0">
                <a:ln>
                  <a:noFill/>
                </a:ln>
                <a:solidFill>
                  <a:srgbClr val="0000FF"/>
                </a:solidFill>
                <a:effectLst/>
                <a:uLnTx/>
                <a:uFillTx/>
                <a:latin typeface="华文楷体" panose="02010600040101010101" pitchFamily="2" charset="-122"/>
                <a:ea typeface="华文楷体" panose="02010600040101010101" pitchFamily="2" charset="-122"/>
                <a:sym typeface="+mn-ea"/>
              </a:rPr>
              <a:t>要注重艺术表现的实践过程，过程比结果更重要。</a:t>
            </a:r>
            <a:endParaRPr kumimoji="0" lang="zh-CN" altLang="en-US" sz="2400" b="1" i="0" u="none" strike="noStrike" kern="1200" cap="none" spc="0" normalizeH="0" baseline="0" noProof="1">
              <a:ln>
                <a:noFill/>
              </a:ln>
              <a:solidFill>
                <a:srgbClr val="0000FF"/>
              </a:solidFill>
              <a:effectLst/>
              <a:uLnTx/>
              <a:uFillTx/>
              <a:latin typeface="华文楷体" panose="02010600040101010101" pitchFamily="2" charset="-122"/>
              <a:ea typeface="华文楷体" panose="02010600040101010101" pitchFamily="2" charset="-122"/>
              <a:cs typeface="+mn-cs"/>
              <a:sym typeface="+mn-ea"/>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lang="zh-CN" altLang="en-US" sz="2400" b="1" i="0">
                <a:ln>
                  <a:noFill/>
                </a:ln>
                <a:solidFill>
                  <a:srgbClr val="0000FF"/>
                </a:solidFill>
                <a:effectLst/>
                <a:uLnTx/>
                <a:uFillTx/>
                <a:latin typeface="华文楷体" panose="02010600040101010101" pitchFamily="2" charset="-122"/>
                <a:ea typeface="华文楷体" panose="02010600040101010101" pitchFamily="2" charset="-122"/>
                <a:sym typeface="+mn-ea"/>
              </a:rPr>
              <a:t>        </a:t>
            </a:r>
            <a:r>
              <a:rPr lang="zh-CN" altLang="en-US" sz="2400" b="1" i="0">
                <a:ln w="22225">
                  <a:solidFill>
                    <a:schemeClr val="accent2"/>
                  </a:solidFill>
                  <a:prstDash val="solid"/>
                </a:ln>
                <a:solidFill>
                  <a:schemeClr val="accent2">
                    <a:lumMod val="40000"/>
                    <a:lumOff val="60000"/>
                  </a:schemeClr>
                </a:solidFill>
                <a:effectLst/>
                <a:uLnTx/>
                <a:uFillTx/>
                <a:latin typeface="华文楷体" panose="02010600040101010101" pitchFamily="2" charset="-122"/>
                <a:ea typeface="华文楷体" panose="02010600040101010101" pitchFamily="2" charset="-122"/>
                <a:sym typeface="+mn-ea"/>
              </a:rPr>
              <a:t>五、</a:t>
            </a:r>
            <a:r>
              <a:rPr lang="zh-CN" altLang="en-US" sz="2400" b="1" i="0">
                <a:ln>
                  <a:noFill/>
                </a:ln>
                <a:solidFill>
                  <a:srgbClr val="0000FF"/>
                </a:solidFill>
                <a:effectLst/>
                <a:uLnTx/>
                <a:uFillTx/>
                <a:latin typeface="华文楷体" panose="02010600040101010101" pitchFamily="2" charset="-122"/>
                <a:ea typeface="华文楷体" panose="02010600040101010101" pitchFamily="2" charset="-122"/>
                <a:sym typeface="+mn-ea"/>
              </a:rPr>
              <a:t>要强调学生主动参与和自主体验，教师只是组织者、引导者和合作者。</a:t>
            </a:r>
            <a:endParaRPr kumimoji="0" lang="zh-CN" altLang="en-US" sz="2400" b="1" i="0" u="none" strike="noStrike" kern="1200" cap="none" spc="0" normalizeH="0" baseline="0" noProof="1">
              <a:ln>
                <a:noFill/>
              </a:ln>
              <a:solidFill>
                <a:srgbClr val="0000FF"/>
              </a:solidFill>
              <a:effectLst/>
              <a:uLnTx/>
              <a:uFillTx/>
              <a:latin typeface="华文楷体" panose="02010600040101010101" pitchFamily="2" charset="-122"/>
              <a:ea typeface="华文楷体" panose="02010600040101010101" pitchFamily="2"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endParaRPr>
          </a:p>
        </p:txBody>
      </p:sp>
      <p:pic>
        <p:nvPicPr>
          <p:cNvPr id="139270" name="图片 816130" descr="musicalinstrument12[1]"/>
          <p:cNvPicPr>
            <a:picLocks noChangeAspect="1"/>
          </p:cNvPicPr>
          <p:nvPr/>
        </p:nvPicPr>
        <p:blipFill>
          <a:blip r:embed="rId2" cstate="print"/>
          <a:stretch>
            <a:fillRect/>
          </a:stretch>
        </p:blipFill>
        <p:spPr>
          <a:xfrm>
            <a:off x="7337425" y="966788"/>
            <a:ext cx="1482725" cy="604837"/>
          </a:xfrm>
          <a:prstGeom prst="rect">
            <a:avLst/>
          </a:prstGeom>
          <a:noFill/>
          <a:ln w="9525">
            <a:noFill/>
          </a:ln>
        </p:spPr>
      </p:pic>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图片 816133" descr="treble_clef"/>
          <p:cNvPicPr>
            <a:picLocks noGrp="1" noChangeAspect="1"/>
          </p:cNvPicPr>
          <p:nvPr>
            <p:ph type="title"/>
          </p:nvPr>
        </p:nvPicPr>
        <p:blipFill>
          <a:blip r:embed="rId1" cstate="print"/>
          <a:stretch>
            <a:fillRect/>
          </a:stretch>
        </p:blipFill>
        <p:spPr>
          <a:xfrm>
            <a:off x="323850" y="549275"/>
            <a:ext cx="750888" cy="1720850"/>
          </a:xfrm>
          <a:effectLst>
            <a:outerShdw dist="107763" dir="13499999" algn="ctr" rotWithShape="0">
              <a:srgbClr val="808080">
                <a:alpha val="50000"/>
              </a:srgbClr>
            </a:outerShdw>
          </a:effectLst>
        </p:spPr>
      </p:pic>
      <p:sp>
        <p:nvSpPr>
          <p:cNvPr id="112642" name="矩形 132098"/>
          <p:cNvSpPr/>
          <p:nvPr/>
        </p:nvSpPr>
        <p:spPr>
          <a:xfrm>
            <a:off x="900091" y="-407039"/>
            <a:ext cx="7632700" cy="3353435"/>
          </a:xfrm>
          <a:prstGeom prst="rect">
            <a:avLst/>
          </a:prstGeom>
          <a:noFill/>
          <a:ln w="9525">
            <a:noFill/>
          </a:ln>
        </p:spPr>
        <p:txBody>
          <a:bodyPr anchor="ctr">
            <a:spAutoFit/>
          </a:bodyPr>
          <a:lstStyle/>
          <a:p>
            <a:pPr fontAlgn="base"/>
            <a:r>
              <a:rPr lang="en-US" altLang="zh-CN" sz="2400" b="1" i="0" strike="noStrike"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        </a:t>
            </a:r>
            <a:endParaRPr lang="en-US" altLang="zh-CN" sz="2400" b="1" i="0" strike="noStrike" noProof="1">
              <a:ln>
                <a:noFill/>
              </a:ln>
              <a:solidFill>
                <a:srgbClr val="0000FF"/>
              </a:solidFill>
              <a:effectLst/>
              <a:uLnTx/>
              <a:uFillTx/>
              <a:ea typeface="华文新魏" panose="02010800040101010101" pitchFamily="2" charset="-122"/>
              <a:sym typeface="+mn-ea"/>
            </a:endParaRPr>
          </a:p>
          <a:p>
            <a:pPr fontAlgn="base"/>
            <a:endParaRPr lang="en-US" altLang="zh-CN" sz="2400" b="1" i="0" strike="noStrike" noProof="1">
              <a:ln>
                <a:noFill/>
              </a:ln>
              <a:solidFill>
                <a:srgbClr val="0000FF"/>
              </a:solidFill>
              <a:effectLst/>
              <a:uLnTx/>
              <a:uFillTx/>
              <a:ea typeface="华文新魏" panose="02010800040101010101" pitchFamily="2" charset="-122"/>
              <a:sym typeface="+mn-ea"/>
            </a:endParaRPr>
          </a:p>
          <a:p>
            <a:pPr fontAlgn="base"/>
            <a:endParaRPr lang="en-US" altLang="zh-CN" sz="2400" b="1" i="0" strike="noStrike" noProof="1">
              <a:ln>
                <a:noFill/>
              </a:ln>
              <a:solidFill>
                <a:srgbClr val="0000FF"/>
              </a:solidFill>
              <a:effectLst/>
              <a:uLnTx/>
              <a:uFillTx/>
              <a:ea typeface="华文新魏" panose="02010800040101010101" pitchFamily="2" charset="-122"/>
              <a:sym typeface="+mn-ea"/>
            </a:endParaRPr>
          </a:p>
          <a:p>
            <a:pPr fontAlgn="base"/>
            <a:r>
              <a:rPr lang="en-US" altLang="zh-CN" sz="2400" b="1" i="0" strike="noStrike"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       </a:t>
            </a:r>
            <a:r>
              <a:rPr lang="en-US" altLang="zh-CN" sz="2800" b="1" i="0" strike="noStrike"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rPr>
              <a:t> </a:t>
            </a:r>
            <a:endParaRPr lang="en-US" altLang="zh-CN" sz="2800" b="1" i="0" strike="noStrike"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endParaRPr>
          </a:p>
          <a:p>
            <a:pPr fontAlgn="base"/>
            <a:endParaRPr lang="en-US" altLang="zh-CN" sz="2800" b="1" i="0" strike="noStrike"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endParaRPr>
          </a:p>
          <a:p>
            <a:pPr fontAlgn="base"/>
            <a:endParaRPr lang="en-US" altLang="zh-CN" sz="2800" b="1" i="0" strike="noStrike"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endParaRPr>
          </a:p>
          <a:p>
            <a:pPr fontAlgn="base"/>
            <a:endParaRPr lang="en-US" altLang="zh-CN" sz="2800" b="1" i="0" strike="noStrike"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endParaRPr>
          </a:p>
          <a:p>
            <a:pPr fontAlgn="base"/>
            <a:r>
              <a:rPr lang="en-US" altLang="zh-CN" sz="2800" b="1" i="0" strike="noStrike"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rPr>
              <a:t>            </a:t>
            </a:r>
            <a:r>
              <a:rPr lang="zh-CN" altLang="en-US" sz="2800" b="1" i="0" strike="noStrike"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华文新魏" panose="02010800040101010101" pitchFamily="2" charset="-122"/>
                <a:cs typeface="+mn-cs"/>
                <a:sym typeface="+mn-ea"/>
              </a:rPr>
              <a:t>       </a:t>
            </a:r>
            <a:endParaRPr lang="zh-CN" altLang="en-US" sz="2000" i="0" strike="noStrike" noProof="1">
              <a:solidFill>
                <a:srgbClr val="0000FF"/>
              </a:solidFill>
              <a:latin typeface="Times New Roman" panose="02020603050405020304" pitchFamily="18" charset="0"/>
              <a:ea typeface="华文新魏" panose="02010800040101010101" pitchFamily="2" charset="-122"/>
              <a:cs typeface="+mn-cs"/>
            </a:endParaRPr>
          </a:p>
        </p:txBody>
      </p:sp>
      <p:sp>
        <p:nvSpPr>
          <p:cNvPr id="149507" name="矩形 132099"/>
          <p:cNvSpPr/>
          <p:nvPr/>
        </p:nvSpPr>
        <p:spPr>
          <a:xfrm>
            <a:off x="900113" y="3514725"/>
            <a:ext cx="7775575" cy="519113"/>
          </a:xfrm>
          <a:prstGeom prst="rect">
            <a:avLst/>
          </a:prstGeom>
          <a:noFill/>
          <a:ln w="9525">
            <a:noFill/>
          </a:ln>
        </p:spPr>
        <p:txBody>
          <a:bodyPr anchor="ctr">
            <a:spAutoFit/>
          </a:bodyPr>
          <a:lstStyle/>
          <a:p>
            <a:r>
              <a:rPr lang="zh-CN" altLang="en-US" sz="2800" b="1" i="0" dirty="0">
                <a:solidFill>
                  <a:srgbClr val="0000FF"/>
                </a:solidFill>
                <a:latin typeface="Times New Roman" panose="02020603050405020304" pitchFamily="18" charset="0"/>
                <a:ea typeface="华文新魏" panose="02010800040101010101" pitchFamily="2" charset="-122"/>
              </a:rPr>
              <a:t>       </a:t>
            </a:r>
            <a:endParaRPr lang="zh-CN" altLang="en-US" sz="2800" b="1" i="0" dirty="0">
              <a:solidFill>
                <a:srgbClr val="0000FF"/>
              </a:solidFill>
              <a:latin typeface="Times New Roman" panose="02020603050405020304" pitchFamily="18" charset="0"/>
              <a:ea typeface="华文新魏" panose="02010800040101010101" pitchFamily="2" charset="-122"/>
            </a:endParaRPr>
          </a:p>
        </p:txBody>
      </p:sp>
      <p:sp>
        <p:nvSpPr>
          <p:cNvPr id="149508" name="矩形 132100"/>
          <p:cNvSpPr/>
          <p:nvPr/>
        </p:nvSpPr>
        <p:spPr>
          <a:xfrm>
            <a:off x="1042988" y="908050"/>
            <a:ext cx="7561262" cy="645160"/>
          </a:xfrm>
          <a:prstGeom prst="rect">
            <a:avLst/>
          </a:prstGeom>
          <a:noFill/>
          <a:ln w="9525">
            <a:noFill/>
          </a:ln>
        </p:spPr>
        <p:txBody>
          <a:bodyPr anchor="t">
            <a:spAutoFit/>
          </a:bodyPr>
          <a:lstStyle/>
          <a:p>
            <a:r>
              <a:rPr lang="zh-CN" altLang="en-US" sz="3600" b="1" i="0" dirty="0">
                <a:solidFill>
                  <a:srgbClr val="A50021"/>
                </a:solidFill>
                <a:latin typeface="华文琥珀" panose="02010800040101010101" pitchFamily="2" charset="-122"/>
                <a:ea typeface="华文琥珀" panose="02010800040101010101" pitchFamily="2" charset="-122"/>
              </a:rPr>
              <a:t>三、文化理解素养的教学建议</a:t>
            </a:r>
            <a:endParaRPr lang="zh-CN" altLang="en-US" sz="3600" b="1" i="0" dirty="0">
              <a:solidFill>
                <a:srgbClr val="A50021"/>
              </a:solidFill>
              <a:latin typeface="华文琥珀" panose="02010800040101010101" pitchFamily="2" charset="-122"/>
              <a:ea typeface="华文琥珀" panose="02010800040101010101" pitchFamily="2" charset="-122"/>
            </a:endParaRPr>
          </a:p>
        </p:txBody>
      </p:sp>
      <p:sp>
        <p:nvSpPr>
          <p:cNvPr id="131077" name="矩形 132101"/>
          <p:cNvSpPr/>
          <p:nvPr/>
        </p:nvSpPr>
        <p:spPr>
          <a:xfrm>
            <a:off x="900113" y="3203575"/>
            <a:ext cx="7920038" cy="608013"/>
          </a:xfrm>
          <a:prstGeom prst="rect">
            <a:avLst/>
          </a:prstGeom>
          <a:noFill/>
          <a:ln w="9525">
            <a:noFill/>
          </a:ln>
        </p:spPr>
        <p:txBody>
          <a:bodyPr anchor="ctr">
            <a:spAutoFit/>
          </a:body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rPr>
              <a:t>         </a:t>
            </a:r>
            <a:endParaRPr kumimoji="0" lang="en-US" altLang="zh-CN" sz="2800" b="1"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mn-ea"/>
            </a:endParaRPr>
          </a:p>
        </p:txBody>
      </p:sp>
      <p:pic>
        <p:nvPicPr>
          <p:cNvPr id="149510" name="图片 816130" descr="musicalinstrument12[1]"/>
          <p:cNvPicPr>
            <a:picLocks noChangeAspect="1"/>
          </p:cNvPicPr>
          <p:nvPr/>
        </p:nvPicPr>
        <p:blipFill>
          <a:blip r:embed="rId2" cstate="print"/>
          <a:stretch>
            <a:fillRect/>
          </a:stretch>
        </p:blipFill>
        <p:spPr>
          <a:xfrm>
            <a:off x="7337425" y="966788"/>
            <a:ext cx="1482725" cy="604837"/>
          </a:xfrm>
          <a:prstGeom prst="rect">
            <a:avLst/>
          </a:prstGeom>
          <a:noFill/>
          <a:ln w="9525">
            <a:noFill/>
          </a:ln>
        </p:spPr>
      </p:pic>
      <p:sp>
        <p:nvSpPr>
          <p:cNvPr id="2050" name=" 2050"/>
          <p:cNvSpPr/>
          <p:nvPr/>
        </p:nvSpPr>
        <p:spPr bwMode="auto">
          <a:xfrm>
            <a:off x="972819" y="1888490"/>
            <a:ext cx="7560311" cy="425831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D3C12B"/>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fontAlgn="base"/>
            <a:r>
              <a:rPr lang="en-US" altLang="zh-CN" sz="2000" i="0" strike="noStrike" noProof="1">
                <a:solidFill>
                  <a:srgbClr val="0000FF"/>
                </a:solidFill>
                <a:latin typeface="Times New Roman" panose="02020603050405020304" pitchFamily="18" charset="0"/>
                <a:ea typeface="华文新魏" panose="02010800040101010101" pitchFamily="2" charset="-122"/>
                <a:cs typeface="+mn-cs"/>
                <a:sym typeface="+mn-ea"/>
              </a:rPr>
              <a:t>       </a:t>
            </a:r>
            <a:r>
              <a:rPr lang="en-US" altLang="zh-CN" sz="2000" i="0" strike="noStrike" noProof="1">
                <a:solidFill>
                  <a:schemeClr val="tx1"/>
                </a:solidFill>
                <a:latin typeface="Times New Roman" panose="02020603050405020304" pitchFamily="18" charset="0"/>
                <a:ea typeface="华文新魏" panose="02010800040101010101" pitchFamily="2" charset="-122"/>
                <a:cs typeface="+mn-cs"/>
                <a:sym typeface="+mn-ea"/>
              </a:rPr>
              <a:t> </a:t>
            </a:r>
            <a:r>
              <a:rPr lang="zh-CN" altLang="en-US" sz="2000" i="0" strike="noStrike" noProof="1">
                <a:solidFill>
                  <a:schemeClr val="tx1"/>
                </a:solidFill>
                <a:latin typeface="Times New Roman" panose="02020603050405020304" pitchFamily="18" charset="0"/>
                <a:ea typeface="华文新魏" panose="02010800040101010101" pitchFamily="2" charset="-122"/>
                <a:cs typeface="+mn-cs"/>
                <a:sym typeface="+mn-ea"/>
              </a:rPr>
              <a:t>应有意识地</a:t>
            </a:r>
            <a:r>
              <a:rPr lang="zh-CN" altLang="en-US" sz="2000" i="0" u="sng" strike="noStrike" noProof="1">
                <a:solidFill>
                  <a:srgbClr val="990033"/>
                </a:solidFill>
                <a:latin typeface="Times New Roman" panose="02020603050405020304" pitchFamily="18" charset="0"/>
                <a:ea typeface="华文新魏" panose="02010800040101010101" pitchFamily="2" charset="-122"/>
                <a:cs typeface="+mn-cs"/>
                <a:sym typeface="+mn-ea"/>
              </a:rPr>
              <a:t>从学生生活经验和知识积累出发</a:t>
            </a:r>
            <a:r>
              <a:rPr lang="zh-CN" altLang="en-US" sz="2000" i="0" strike="noStrike" noProof="1">
                <a:solidFill>
                  <a:schemeClr val="tx1"/>
                </a:solidFill>
                <a:latin typeface="Times New Roman" panose="02020603050405020304" pitchFamily="18" charset="0"/>
                <a:ea typeface="华文新魏" panose="02010800040101010101" pitchFamily="2" charset="-122"/>
                <a:cs typeface="+mn-cs"/>
                <a:sym typeface="+mn-ea"/>
              </a:rPr>
              <a:t>，顺应高中生求知、探究的学习心理，引导学生通过音乐感知和艺术表现等途径，理解不同文化语境中</a:t>
            </a:r>
            <a:r>
              <a:rPr lang="zh-CN" altLang="en-US" sz="2000" i="0" u="sng" strike="noStrike" noProof="1">
                <a:solidFill>
                  <a:schemeClr val="accent2"/>
                </a:solidFill>
                <a:latin typeface="Times New Roman" panose="02020603050405020304" pitchFamily="18" charset="0"/>
                <a:ea typeface="华文新魏" panose="02010800040101010101" pitchFamily="2" charset="-122"/>
                <a:cs typeface="+mn-cs"/>
                <a:sym typeface="+mn-ea"/>
              </a:rPr>
              <a:t>音乐艺术的人文内涵</a:t>
            </a:r>
            <a:r>
              <a:rPr lang="zh-CN" altLang="en-US" sz="2000" i="0" strike="noStrike" noProof="1">
                <a:solidFill>
                  <a:schemeClr val="tx1"/>
                </a:solidFill>
                <a:latin typeface="Times New Roman" panose="02020603050405020304" pitchFamily="18" charset="0"/>
                <a:ea typeface="华文新魏" panose="02010800040101010101" pitchFamily="2" charset="-122"/>
                <a:cs typeface="+mn-cs"/>
                <a:sym typeface="+mn-ea"/>
              </a:rPr>
              <a:t>。教学方法宜采用适应高中生认知特点的</a:t>
            </a:r>
            <a:r>
              <a:rPr lang="zh-CN" altLang="en-US" sz="2000" i="0" u="sng" strike="noStrike" noProof="1">
                <a:solidFill>
                  <a:srgbClr val="990033"/>
                </a:solidFill>
                <a:latin typeface="Times New Roman" panose="02020603050405020304" pitchFamily="18" charset="0"/>
                <a:ea typeface="华文新魏" panose="02010800040101010101" pitchFamily="2" charset="-122"/>
                <a:cs typeface="+mn-cs"/>
                <a:sym typeface="+mn-ea"/>
              </a:rPr>
              <a:t>启发式和互动式教学</a:t>
            </a:r>
            <a:r>
              <a:rPr lang="zh-CN" altLang="en-US" sz="2000" i="0" strike="noStrike" noProof="1">
                <a:solidFill>
                  <a:schemeClr val="tx1"/>
                </a:solidFill>
                <a:latin typeface="Times New Roman" panose="02020603050405020304" pitchFamily="18" charset="0"/>
                <a:ea typeface="华文新魏" panose="02010800040101010101" pitchFamily="2" charset="-122"/>
                <a:cs typeface="+mn-cs"/>
                <a:sym typeface="+mn-ea"/>
              </a:rPr>
              <a:t>，可由教师从听赏作品或艺术表现的处理环节中设计思考问题，引导学生进行集体讨论或自主探究，激发学生理性思维。音乐教师应主动关注</a:t>
            </a:r>
            <a:r>
              <a:rPr lang="zh-CN" altLang="en-US" sz="2000" i="0" strike="noStrike" noProof="1">
                <a:solidFill>
                  <a:srgbClr val="990033"/>
                </a:solidFill>
                <a:latin typeface="Times New Roman" panose="02020603050405020304" pitchFamily="18" charset="0"/>
                <a:ea typeface="华文新魏" panose="02010800040101010101" pitchFamily="2" charset="-122"/>
                <a:cs typeface="+mn-cs"/>
                <a:sym typeface="+mn-ea"/>
              </a:rPr>
              <a:t>语文、历史、政治、外语等</a:t>
            </a:r>
            <a:r>
              <a:rPr lang="zh-CN" altLang="en-US" sz="2000" i="0" strike="noStrike" noProof="1">
                <a:solidFill>
                  <a:schemeClr val="tx1"/>
                </a:solidFill>
                <a:latin typeface="Times New Roman" panose="02020603050405020304" pitchFamily="18" charset="0"/>
                <a:ea typeface="华文新魏" panose="02010800040101010101" pitchFamily="2" charset="-122"/>
                <a:cs typeface="+mn-cs"/>
                <a:sym typeface="+mn-ea"/>
              </a:rPr>
              <a:t>学科与音乐相关的教学内容，恰当地从中取材引例，使学生在不同学科的横向联系中增强文化理解力。</a:t>
            </a:r>
            <a:endParaRPr lang="zh-CN" altLang="en-US" sz="2000" i="0" strike="noStrike" noProof="1">
              <a:solidFill>
                <a:schemeClr val="tx1"/>
              </a:solidFill>
              <a:latin typeface="Times New Roman" panose="02020603050405020304" pitchFamily="18" charset="0"/>
              <a:ea typeface="华文新魏" panose="02010800040101010101" pitchFamily="2" charset="-122"/>
              <a:cs typeface="+mn-cs"/>
              <a:sym typeface="+mn-ea"/>
            </a:endParaRPr>
          </a:p>
        </p:txBody>
      </p:sp>
      <p:sp>
        <p:nvSpPr>
          <p:cNvPr id="3" name="文本框 2"/>
          <p:cNvSpPr txBox="1"/>
          <p:nvPr/>
        </p:nvSpPr>
        <p:spPr>
          <a:xfrm>
            <a:off x="1746885" y="2146300"/>
            <a:ext cx="1960880" cy="460375"/>
          </a:xfrm>
          <a:prstGeom prst="rect">
            <a:avLst/>
          </a:prstGeom>
          <a:noFill/>
        </p:spPr>
        <p:txBody>
          <a:bodyPr wrap="square" rtlCol="0">
            <a:spAutoFit/>
          </a:bodyPr>
          <a:lstStyle/>
          <a:p>
            <a:r>
              <a:rPr lang="zh-CN" altLang="en-US" sz="2400" b="1" i="0" noProof="1">
                <a:ln w="22225">
                  <a:solidFill>
                    <a:schemeClr val="accent2"/>
                  </a:solidFill>
                  <a:prstDash val="solid"/>
                </a:ln>
                <a:solidFill>
                  <a:schemeClr val="accent2">
                    <a:lumMod val="40000"/>
                    <a:lumOff val="60000"/>
                  </a:schemeClr>
                </a:solidFill>
                <a:latin typeface="Times New Roman" panose="02020603050405020304" pitchFamily="18" charset="0"/>
                <a:ea typeface="华文新魏" panose="02010800040101010101" pitchFamily="2" charset="-122"/>
                <a:cs typeface="+mn-cs"/>
                <a:sym typeface="+mn-ea"/>
              </a:rPr>
              <a:t>课标的建议：</a:t>
            </a:r>
            <a:endParaRPr lang="zh-CN" altLang="en-US" sz="2400" b="1" i="0" noProof="1">
              <a:ln w="22225">
                <a:solidFill>
                  <a:schemeClr val="accent2"/>
                </a:solidFill>
                <a:prstDash val="solid"/>
              </a:ln>
              <a:solidFill>
                <a:schemeClr val="accent2">
                  <a:lumMod val="40000"/>
                  <a:lumOff val="60000"/>
                </a:schemeClr>
              </a:solidFill>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sp>
        <p:nvSpPr>
          <p:cNvPr id="2" name="流程图: 可选过程 1"/>
          <p:cNvSpPr/>
          <p:nvPr/>
        </p:nvSpPr>
        <p:spPr>
          <a:xfrm>
            <a:off x="1017270" y="4877435"/>
            <a:ext cx="7677150" cy="1237615"/>
          </a:xfrm>
          <a:prstGeom prst="flowChartAlternateProcess">
            <a:avLst/>
          </a:prstGeom>
          <a:solidFill>
            <a:srgbClr val="D3C12B"/>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base"/>
            <a:endParaRPr lang="zh-CN" altLang="en-US" sz="2400" b="1" i="0" strike="noStrike" noProof="1">
              <a:solidFill>
                <a:srgbClr val="C00000"/>
              </a:solidFill>
              <a:latin typeface="华文新魏" panose="02010800040101010101" pitchFamily="2" charset="-122"/>
              <a:ea typeface="华文新魏" panose="02010800040101010101" pitchFamily="2" charset="-122"/>
              <a:sym typeface="+mn-ea"/>
            </a:endParaRPr>
          </a:p>
          <a:p>
            <a:pPr algn="l" fontAlgn="base"/>
            <a:r>
              <a:rPr lang="zh-CN" altLang="en-US" sz="2000"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        歌德曾说过：“还有什么比题材更重要呢?离开题材还有什么艺术学呢?如果题材不适合，一切才能都会浪费掉。”</a:t>
            </a:r>
            <a:endParaRPr lang="zh-CN" altLang="en-US" sz="2000" i="0" dirty="0">
              <a:solidFill>
                <a:srgbClr val="990033"/>
              </a:solidFill>
              <a:latin typeface="华文新魏" panose="02010800040101010101" pitchFamily="2" charset="-122"/>
              <a:ea typeface="华文新魏" panose="02010800040101010101" pitchFamily="2" charset="-122"/>
              <a:sym typeface="宋体" panose="02010600030101010101" pitchFamily="2" charset="-122"/>
            </a:endParaRPr>
          </a:p>
          <a:p>
            <a:pPr algn="ctr" fontAlgn="base"/>
            <a:endParaRPr lang="zh-CN" altLang="en-US" sz="2400" b="1" i="0" strike="noStrike" noProof="1">
              <a:solidFill>
                <a:srgbClr val="C00000"/>
              </a:solidFill>
              <a:latin typeface="华文新魏" panose="02010800040101010101" pitchFamily="2" charset="-122"/>
              <a:ea typeface="华文新魏" panose="02010800040101010101" pitchFamily="2" charset="-122"/>
            </a:endParaRPr>
          </a:p>
        </p:txBody>
      </p:sp>
      <p:sp>
        <p:nvSpPr>
          <p:cNvPr id="54275" name="文本框 1"/>
          <p:cNvSpPr txBox="1"/>
          <p:nvPr/>
        </p:nvSpPr>
        <p:spPr>
          <a:xfrm>
            <a:off x="1016953" y="1901825"/>
            <a:ext cx="7558088" cy="3136900"/>
          </a:xfrm>
          <a:prstGeom prst="rect">
            <a:avLst/>
          </a:prstGeom>
          <a:noFill/>
          <a:ln w="9525">
            <a:noFill/>
          </a:ln>
        </p:spPr>
        <p:txBody>
          <a:bodyPr wrap="square" anchor="t">
            <a:spAutoFit/>
          </a:bodyPr>
          <a:lstStyle/>
          <a:p>
            <a:pPr>
              <a:lnSpc>
                <a:spcPct val="120000"/>
              </a:lnSpc>
            </a:pPr>
            <a:r>
              <a:rPr lang="en-US" altLang="zh-CN" sz="2000" b="1" i="0" noProof="1">
                <a:solidFill>
                  <a:srgbClr val="FF3B3B"/>
                </a:solidFill>
                <a:latin typeface="华文新魏" panose="02010800040101010101" pitchFamily="2" charset="-122"/>
                <a:ea typeface="华文新魏" panose="02010800040101010101" pitchFamily="2" charset="-122"/>
                <a:cs typeface="+mn-cs"/>
              </a:rPr>
              <a:t>        </a:t>
            </a:r>
            <a:r>
              <a:rPr lang="zh-CN" altLang="en-US" sz="18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以文字表达的文学题材为音乐提供了创作素材，而以声乐器乐表达的音乐则利用比语言表现力更丰富的声音来表达其思想内容。</a:t>
            </a:r>
            <a:r>
              <a:rPr lang="zh-CN" altLang="en-US" sz="2000" b="1" i="0" dirty="0">
                <a:solidFill>
                  <a:srgbClr val="990033"/>
                </a:solidFill>
                <a:latin typeface="华文新魏" panose="02010800040101010101" pitchFamily="2" charset="-122"/>
                <a:ea typeface="华文新魏" panose="02010800040101010101" pitchFamily="2" charset="-122"/>
                <a:sym typeface="+mn-ea"/>
              </a:rPr>
              <a:t>音乐家把文学和音乐结合在一起，达到珠联璧合的效果。</a:t>
            </a:r>
            <a:r>
              <a:rPr lang="zh-CN" altLang="en-US" sz="1800"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1800" i="0" noProof="1">
                <a:latin typeface="华文新魏" panose="02010800040101010101" pitchFamily="2" charset="-122"/>
                <a:ea typeface="华文新魏" panose="02010800040101010101" pitchFamily="2" charset="-122"/>
                <a:cs typeface="+mn-cs"/>
              </a:rPr>
              <a:t> </a:t>
            </a:r>
            <a:endParaRPr lang="zh-CN" altLang="en-US" sz="1800" i="0" noProof="1">
              <a:latin typeface="华文新魏" panose="02010800040101010101" pitchFamily="2" charset="-122"/>
              <a:ea typeface="华文新魏" panose="02010800040101010101" pitchFamily="2" charset="-122"/>
            </a:endParaRPr>
          </a:p>
          <a:p>
            <a:pPr>
              <a:lnSpc>
                <a:spcPct val="120000"/>
              </a:lnSpc>
            </a:pPr>
            <a:r>
              <a:rPr lang="zh-CN" altLang="en-US" sz="1800" i="0" noProof="1">
                <a:latin typeface="华文新魏" panose="02010800040101010101" pitchFamily="2" charset="-122"/>
                <a:ea typeface="华文新魏" panose="02010800040101010101" pitchFamily="2" charset="-122"/>
                <a:cs typeface="+mn-cs"/>
              </a:rPr>
              <a:t>         </a:t>
            </a:r>
            <a:r>
              <a:rPr lang="zh-CN" altLang="en-US" sz="1800" i="0" noProof="1">
                <a:solidFill>
                  <a:schemeClr val="accent4"/>
                </a:solidFill>
                <a:latin typeface="华文新魏" panose="02010800040101010101" pitchFamily="2" charset="-122"/>
                <a:ea typeface="华文新魏" panose="02010800040101010101" pitchFamily="2" charset="-122"/>
                <a:cs typeface="+mn-cs"/>
              </a:rPr>
              <a:t>例如</a:t>
            </a:r>
            <a:r>
              <a:rPr lang="zh-CN" altLang="en-US" sz="1800" i="0" noProof="1">
                <a:solidFill>
                  <a:schemeClr val="accent4"/>
                </a:solidFill>
                <a:latin typeface="华文新魏" panose="02010800040101010101" pitchFamily="2" charset="-122"/>
                <a:ea typeface="华文新魏" panose="02010800040101010101" pitchFamily="2" charset="-122"/>
                <a:cs typeface="+mn-cs"/>
                <a:sym typeface="+mn-ea"/>
              </a:rPr>
              <a:t>门德尔松的</a:t>
            </a:r>
            <a:r>
              <a:rPr lang="zh-CN" altLang="en-US" sz="1800" i="0" noProof="1">
                <a:solidFill>
                  <a:schemeClr val="accent4"/>
                </a:solidFill>
                <a:latin typeface="华文新魏" panose="02010800040101010101" pitchFamily="2" charset="-122"/>
                <a:ea typeface="华文新魏" panose="02010800040101010101" pitchFamily="2" charset="-122"/>
                <a:cs typeface="+mn-cs"/>
              </a:rPr>
              <a:t>管弦乐序曲《仲夏夜之梦》；柏辽兹的戏剧交响曲《罗密欧与朱丽叶》；中国乐曲《春江花月夜》取材于初唐张若虚的诗《春江花月夜》，描述了春花春月，流水悠悠，以及在江南月夜泛舟于景色如画的春江之上的感受。陈刚、何占豪的小提琴协奏曲《梁祝》、谭盾的《离骚》均取材于历史传说故事。</a:t>
            </a:r>
            <a:endParaRPr lang="zh-CN" altLang="en-US" sz="1800" i="0" noProof="1">
              <a:solidFill>
                <a:schemeClr val="accent4"/>
              </a:solidFill>
              <a:latin typeface="华文新魏" panose="02010800040101010101" pitchFamily="2" charset="-122"/>
              <a:ea typeface="华文新魏" panose="02010800040101010101" pitchFamily="2" charset="-122"/>
            </a:endParaRPr>
          </a:p>
          <a:p>
            <a:r>
              <a:rPr lang="zh-CN" altLang="en-US" sz="1800" i="0" noProof="1">
                <a:solidFill>
                  <a:srgbClr val="990033"/>
                </a:solidFill>
                <a:latin typeface="华文新魏" panose="02010800040101010101" pitchFamily="2" charset="-122"/>
                <a:ea typeface="华文新魏" panose="02010800040101010101" pitchFamily="2" charset="-122"/>
                <a:cs typeface="+mn-cs"/>
              </a:rPr>
              <a:t>         </a:t>
            </a:r>
            <a:endParaRPr lang="zh-CN" altLang="en-US" sz="2400" i="0" noProof="1">
              <a:solidFill>
                <a:srgbClr val="0000FF"/>
              </a:solidFill>
              <a:latin typeface="华文新魏" panose="02010800040101010101" pitchFamily="2" charset="-122"/>
              <a:ea typeface="华文新魏" panose="02010800040101010101" pitchFamily="2" charset="-122"/>
            </a:endParaRPr>
          </a:p>
        </p:txBody>
      </p:sp>
      <p:pic>
        <p:nvPicPr>
          <p:cNvPr id="3" name="图片 2"/>
          <p:cNvPicPr>
            <a:picLocks noChangeAspect="1"/>
          </p:cNvPicPr>
          <p:nvPr/>
        </p:nvPicPr>
        <p:blipFill>
          <a:blip r:embed="rId2" cstate="print"/>
          <a:stretch>
            <a:fillRect/>
          </a:stretch>
        </p:blipFill>
        <p:spPr>
          <a:xfrm>
            <a:off x="6480175" y="235585"/>
            <a:ext cx="2095500" cy="1381125"/>
          </a:xfrm>
          <a:prstGeom prst="rect">
            <a:avLst/>
          </a:prstGeom>
        </p:spPr>
      </p:pic>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54626"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54627"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28725" y="2106893"/>
            <a:ext cx="7436485" cy="3124200"/>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600" b="1"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 1.</a:t>
            </a:r>
            <a:r>
              <a:rPr lang="zh-CN" altLang="en-US" sz="3200" b="1" i="0" strike="noStrike"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sym typeface="+mn-ea"/>
              </a:rPr>
              <a:t>通过表演不同艺术形式的作品，理解音乐与姊 妹艺术的关系。</a:t>
            </a:r>
            <a:endParaRPr lang="zh-CN" altLang="en-US" sz="3200" b="1" i="0" strike="noStrike"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sym typeface="+mn-ea"/>
            </a:endParaRPr>
          </a:p>
          <a:p>
            <a:pPr algn="l" fontAlgn="base"/>
            <a:r>
              <a:rPr lang="en-US" altLang="zh-CN" sz="3200" b="1" i="0" strike="noStrike" noProof="1">
                <a:solidFill>
                  <a:srgbClr val="C00000"/>
                </a:solidFill>
                <a:latin typeface="华文新魏" panose="02010800040101010101" pitchFamily="2" charset="-122"/>
                <a:ea typeface="华文新魏" panose="02010800040101010101" pitchFamily="2" charset="-122"/>
                <a:sym typeface="+mn-ea"/>
              </a:rPr>
              <a:t> </a:t>
            </a:r>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49" name="组合 44"/>
          <p:cNvGrpSpPr/>
          <p:nvPr/>
        </p:nvGrpSpPr>
        <p:grpSpPr>
          <a:xfrm>
            <a:off x="1110615" y="1811655"/>
            <a:ext cx="4114165" cy="963295"/>
            <a:chOff x="2071617" y="1928802"/>
            <a:chExt cx="5227721" cy="609335"/>
          </a:xfrm>
          <a:solidFill>
            <a:schemeClr val="accent5">
              <a:lumMod val="40000"/>
              <a:lumOff val="60000"/>
            </a:schemeClr>
          </a:solidFill>
        </p:grpSpPr>
        <p:sp>
          <p:nvSpPr>
            <p:cNvPr id="4" name="AutoShape 25"/>
            <p:cNvSpPr>
              <a:spLocks noChangeArrowheads="1"/>
            </p:cNvSpPr>
            <p:nvPr/>
          </p:nvSpPr>
          <p:spPr bwMode="gray">
            <a:xfrm>
              <a:off x="2114532" y="1928802"/>
              <a:ext cx="5184806" cy="592138"/>
            </a:xfrm>
            <a:prstGeom prst="roundRect">
              <a:avLst>
                <a:gd name="adj" fmla="val 50000"/>
              </a:avLst>
            </a:prstGeom>
            <a:grpFill/>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2B9AF"/>
                </a:solidFill>
                <a:effectLst/>
                <a:uLnTx/>
                <a:uFillTx/>
                <a:latin typeface="+mn-lt"/>
                <a:ea typeface="宋体" panose="02010600030101010101" pitchFamily="2" charset="-122"/>
                <a:cs typeface="+mn-cs"/>
              </a:endParaRPr>
            </a:p>
          </p:txBody>
        </p:sp>
        <p:grpSp>
          <p:nvGrpSpPr>
            <p:cNvPr id="155651" name="Group 26"/>
            <p:cNvGrpSpPr/>
            <p:nvPr/>
          </p:nvGrpSpPr>
          <p:grpSpPr>
            <a:xfrm>
              <a:off x="2071617" y="1951503"/>
              <a:ext cx="554990" cy="586634"/>
              <a:chOff x="2958" y="1571"/>
              <a:chExt cx="457" cy="482"/>
            </a:xfrm>
            <a:grpFill/>
          </p:grpSpPr>
          <p:grpSp>
            <p:nvGrpSpPr>
              <p:cNvPr id="155652" name="Group 27"/>
              <p:cNvGrpSpPr/>
              <p:nvPr/>
            </p:nvGrpSpPr>
            <p:grpSpPr>
              <a:xfrm>
                <a:off x="2958" y="1571"/>
                <a:ext cx="457" cy="482"/>
                <a:chOff x="192" y="1917"/>
                <a:chExt cx="1049" cy="1102"/>
              </a:xfrm>
              <a:grpFill/>
            </p:grpSpPr>
            <p:pic>
              <p:nvPicPr>
                <p:cNvPr id="155653" name="Picture 28" descr="light_shadow"/>
                <p:cNvPicPr>
                  <a:picLocks noChangeAspect="1"/>
                </p:cNvPicPr>
                <p:nvPr/>
              </p:nvPicPr>
              <p:blipFill>
                <a:blip r:embed="rId1" cstate="print">
                  <a:lum bright="-78000" contrast="-78001"/>
                </a:blip>
                <a:stretch>
                  <a:fillRect/>
                </a:stretch>
              </p:blipFill>
              <p:spPr>
                <a:xfrm>
                  <a:off x="291" y="2781"/>
                  <a:ext cx="858" cy="238"/>
                </a:xfrm>
                <a:prstGeom prst="rect">
                  <a:avLst/>
                </a:prstGeom>
                <a:grpFill/>
                <a:ln w="9525">
                  <a:noFill/>
                </a:ln>
              </p:spPr>
            </p:pic>
            <p:pic>
              <p:nvPicPr>
                <p:cNvPr id="155654" name="Picture 29" descr="circuler_1"/>
                <p:cNvPicPr>
                  <a:picLocks noChangeAspect="1"/>
                </p:cNvPicPr>
                <p:nvPr/>
              </p:nvPicPr>
              <p:blipFill>
                <a:blip r:embed="rId2" cstate="print"/>
                <a:stretch>
                  <a:fillRect/>
                </a:stretch>
              </p:blipFill>
              <p:spPr>
                <a:xfrm>
                  <a:off x="192" y="1917"/>
                  <a:ext cx="1042" cy="1016"/>
                </a:xfrm>
                <a:prstGeom prst="rect">
                  <a:avLst/>
                </a:prstGeom>
                <a:grpFill/>
                <a:ln w="9525">
                  <a:noFill/>
                </a:ln>
              </p:spPr>
            </p:pic>
            <p:sp>
              <p:nvSpPr>
                <p:cNvPr id="10" name="Oval 30"/>
                <p:cNvSpPr>
                  <a:spLocks noChangeArrowheads="1"/>
                </p:cNvSpPr>
                <p:nvPr/>
              </p:nvSpPr>
              <p:spPr bwMode="gray">
                <a:xfrm>
                  <a:off x="205" y="1922"/>
                  <a:ext cx="1036" cy="1020"/>
                </a:xfrm>
                <a:prstGeom prst="ellipse">
                  <a:avLst/>
                </a:prstGeom>
                <a:grpFill/>
                <a:ln w="9525" algn="ctr">
                  <a:noFill/>
                  <a:round/>
                </a:ln>
                <a:effectLst/>
              </p:spPr>
              <p:txBody>
                <a:bodyPr wrap="none" anchor="ctr"/>
                <a:lstStyle/>
                <a:p>
                  <a:pPr fontAlgn="base"/>
                  <a:r>
                    <a:rPr lang="en-US" altLang="zh-CN" sz="1800" b="1" strike="noStrike"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cs"/>
                    </a:rPr>
                    <a:t>1</a:t>
                  </a:r>
                  <a:endParaRPr lang="en-US" altLang="zh-CN" sz="1800" b="1" strike="noStrike"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pic>
            <p:nvPicPr>
              <p:cNvPr id="155656" name="Picture 31" descr="Picture2"/>
              <p:cNvPicPr>
                <a:picLocks noChangeAspect="1"/>
              </p:cNvPicPr>
              <p:nvPr/>
            </p:nvPicPr>
            <p:blipFill>
              <a:blip r:embed="rId3" cstate="print"/>
              <a:stretch>
                <a:fillRect/>
              </a:stretch>
            </p:blipFill>
            <p:spPr>
              <a:xfrm>
                <a:off x="3004" y="1572"/>
                <a:ext cx="359" cy="161"/>
              </a:xfrm>
              <a:prstGeom prst="rect">
                <a:avLst/>
              </a:prstGeom>
              <a:grpFill/>
              <a:ln w="9525">
                <a:noFill/>
              </a:ln>
            </p:spPr>
          </p:pic>
        </p:grpSp>
        <p:sp>
          <p:nvSpPr>
            <p:cNvPr id="8201" name="Rectangle 32"/>
            <p:cNvSpPr/>
            <p:nvPr/>
          </p:nvSpPr>
          <p:spPr>
            <a:xfrm>
              <a:off x="3117204" y="2008901"/>
              <a:ext cx="2221965" cy="330174"/>
            </a:xfrm>
            <a:prstGeom prst="rect">
              <a:avLst/>
            </a:prstGeom>
            <a:grpFill/>
            <a:ln w="9525">
              <a:noFill/>
            </a:ln>
          </p:spPr>
          <p:txBody>
            <a:bodyPr wrap="square" anchor="t">
              <a:spAutoFit/>
              <a:scene3d>
                <a:camera prst="orthographicFront"/>
                <a:lightRig rig="threePt" dir="t"/>
              </a:scene3d>
            </a:bodyPr>
            <a:lstStyle/>
            <a:p>
              <a:pPr fontAlgn="base"/>
              <a:r>
                <a:rPr lang="en-US" altLang="zh-CN" sz="2800" b="1" strike="noStrike" noProof="1">
                  <a:solidFill>
                    <a:schemeClr val="accent4"/>
                  </a:solidFill>
                  <a:latin typeface="微软雅黑" panose="020B0503020204020204" pitchFamily="34" charset="-122"/>
                  <a:ea typeface="微软雅黑" panose="020B0503020204020204" pitchFamily="34" charset="-122"/>
                  <a:cs typeface="+mn-cs"/>
                </a:rPr>
                <a:t> </a:t>
              </a:r>
              <a:r>
                <a:rPr lang="zh-CN" altLang="en-US" sz="2800" b="1" i="0" strike="noStrike" noProof="1">
                  <a:solidFill>
                    <a:srgbClr val="0000FF"/>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cs typeface="+mn-cs"/>
                </a:rPr>
                <a:t>语言艺术</a:t>
              </a:r>
              <a:endParaRPr lang="zh-CN" altLang="en-US" sz="2800" b="1" i="0" strike="noStrike" noProof="1">
                <a:solidFill>
                  <a:srgbClr val="0000FF"/>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endParaRPr>
            </a:p>
          </p:txBody>
        </p:sp>
      </p:grpSp>
      <p:grpSp>
        <p:nvGrpSpPr>
          <p:cNvPr id="155658" name="组合 45"/>
          <p:cNvGrpSpPr/>
          <p:nvPr/>
        </p:nvGrpSpPr>
        <p:grpSpPr>
          <a:xfrm>
            <a:off x="1125538" y="2705100"/>
            <a:ext cx="4679950" cy="963613"/>
            <a:chOff x="2071670" y="2736844"/>
            <a:chExt cx="5227668" cy="603250"/>
          </a:xfrm>
        </p:grpSpPr>
        <p:sp>
          <p:nvSpPr>
            <p:cNvPr id="12" name="AutoShape 33"/>
            <p:cNvSpPr>
              <a:spLocks noChangeArrowheads="1"/>
            </p:cNvSpPr>
            <p:nvPr/>
          </p:nvSpPr>
          <p:spPr bwMode="gray">
            <a:xfrm>
              <a:off x="2114532" y="2736844"/>
              <a:ext cx="5184806" cy="5921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2B9AF"/>
                </a:solidFill>
                <a:effectLst/>
                <a:uLnTx/>
                <a:uFillTx/>
                <a:latin typeface="+mn-lt"/>
                <a:ea typeface="宋体" panose="02010600030101010101" pitchFamily="2" charset="-122"/>
                <a:cs typeface="+mn-cs"/>
              </a:endParaRPr>
            </a:p>
          </p:txBody>
        </p:sp>
        <p:grpSp>
          <p:nvGrpSpPr>
            <p:cNvPr id="155660" name="Group 34"/>
            <p:cNvGrpSpPr/>
            <p:nvPr/>
          </p:nvGrpSpPr>
          <p:grpSpPr>
            <a:xfrm>
              <a:off x="2071670" y="2755894"/>
              <a:ext cx="552450" cy="584200"/>
              <a:chOff x="2959" y="1568"/>
              <a:chExt cx="454" cy="480"/>
            </a:xfrm>
          </p:grpSpPr>
          <p:grpSp>
            <p:nvGrpSpPr>
              <p:cNvPr id="155661" name="Group 35"/>
              <p:cNvGrpSpPr/>
              <p:nvPr/>
            </p:nvGrpSpPr>
            <p:grpSpPr>
              <a:xfrm>
                <a:off x="2959" y="1571"/>
                <a:ext cx="454" cy="482"/>
                <a:chOff x="192" y="1917"/>
                <a:chExt cx="1042" cy="1102"/>
              </a:xfrm>
            </p:grpSpPr>
            <p:pic>
              <p:nvPicPr>
                <p:cNvPr id="155662" name="Picture 36" descr="light_shadow"/>
                <p:cNvPicPr>
                  <a:picLocks noChangeAspect="1"/>
                </p:cNvPicPr>
                <p:nvPr/>
              </p:nvPicPr>
              <p:blipFill>
                <a:blip r:embed="rId1" cstate="print">
                  <a:lum bright="-78000" contrast="-78001"/>
                </a:blip>
                <a:stretch>
                  <a:fillRect/>
                </a:stretch>
              </p:blipFill>
              <p:spPr>
                <a:xfrm>
                  <a:off x="291" y="2781"/>
                  <a:ext cx="858" cy="238"/>
                </a:xfrm>
                <a:prstGeom prst="rect">
                  <a:avLst/>
                </a:prstGeom>
                <a:noFill/>
                <a:ln w="9525">
                  <a:noFill/>
                </a:ln>
              </p:spPr>
            </p:pic>
            <p:pic>
              <p:nvPicPr>
                <p:cNvPr id="155663" name="Picture 37" descr="circuler_1"/>
                <p:cNvPicPr>
                  <a:picLocks noChangeAspect="1"/>
                </p:cNvPicPr>
                <p:nvPr/>
              </p:nvPicPr>
              <p:blipFill>
                <a:blip r:embed="rId2" cstate="print"/>
                <a:stretch>
                  <a:fillRect/>
                </a:stretch>
              </p:blipFill>
              <p:spPr>
                <a:xfrm>
                  <a:off x="192" y="1917"/>
                  <a:ext cx="1042" cy="1016"/>
                </a:xfrm>
                <a:prstGeom prst="rect">
                  <a:avLst/>
                </a:prstGeom>
                <a:noFill/>
                <a:ln w="9525">
                  <a:noFill/>
                </a:ln>
              </p:spPr>
            </p:pic>
            <p:sp>
              <p:nvSpPr>
                <p:cNvPr id="18" name="Oval 38"/>
                <p:cNvSpPr>
                  <a:spLocks noChangeArrowheads="1"/>
                </p:cNvSpPr>
                <p:nvPr/>
              </p:nvSpPr>
              <p:spPr bwMode="gray">
                <a:xfrm>
                  <a:off x="192" y="1916"/>
                  <a:ext cx="1036" cy="1020"/>
                </a:xfrm>
                <a:prstGeom prst="ellipse">
                  <a:avLst/>
                </a:prstGeom>
                <a:gradFill rotWithShape="1">
                  <a:gsLst>
                    <a:gs pos="0">
                      <a:schemeClr val="folHlink">
                        <a:gamma/>
                        <a:shade val="36078"/>
                        <a:invGamma/>
                        <a:alpha val="89999"/>
                      </a:schemeClr>
                    </a:gs>
                    <a:gs pos="50000">
                      <a:schemeClr val="folHlink">
                        <a:alpha val="55000"/>
                      </a:schemeClr>
                    </a:gs>
                    <a:gs pos="100000">
                      <a:schemeClr val="folHlink">
                        <a:gamma/>
                        <a:shade val="36078"/>
                        <a:invGamma/>
                        <a:alpha val="89999"/>
                      </a:schemeClr>
                    </a:gs>
                  </a:gsLst>
                  <a:lin ang="5400000" scaled="1"/>
                </a:gradFill>
                <a:ln w="9525" algn="ctr">
                  <a:noFill/>
                  <a:round/>
                </a:ln>
                <a:effectLst/>
              </p:spPr>
              <p:txBody>
                <a:bodyPr wrap="none" anchor="ctr"/>
                <a:lstStyle/>
                <a:p>
                  <a:pPr fontAlgn="base"/>
                  <a:r>
                    <a:rPr lang="en-US" altLang="zh-CN" sz="1800" b="1" strike="noStrike"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cs"/>
                    </a:rPr>
                    <a:t>2</a:t>
                  </a:r>
                  <a:endParaRPr lang="en-US" altLang="zh-CN" sz="1800" b="1" strike="noStrike"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pic>
            <p:nvPicPr>
              <p:cNvPr id="155665" name="Picture 39" descr="Picture2"/>
              <p:cNvPicPr>
                <a:picLocks noChangeAspect="1"/>
              </p:cNvPicPr>
              <p:nvPr/>
            </p:nvPicPr>
            <p:blipFill>
              <a:blip r:embed="rId3" cstate="print"/>
              <a:stretch>
                <a:fillRect/>
              </a:stretch>
            </p:blipFill>
            <p:spPr>
              <a:xfrm>
                <a:off x="3004" y="1572"/>
                <a:ext cx="359" cy="157"/>
              </a:xfrm>
              <a:prstGeom prst="rect">
                <a:avLst/>
              </a:prstGeom>
              <a:noFill/>
              <a:ln w="9525">
                <a:noFill/>
              </a:ln>
            </p:spPr>
          </p:pic>
        </p:grpSp>
        <p:sp>
          <p:nvSpPr>
            <p:cNvPr id="155666" name="Rectangle 40"/>
            <p:cNvSpPr/>
            <p:nvPr/>
          </p:nvSpPr>
          <p:spPr>
            <a:xfrm>
              <a:off x="2727311" y="2838214"/>
              <a:ext cx="184151" cy="286221"/>
            </a:xfrm>
            <a:prstGeom prst="rect">
              <a:avLst/>
            </a:prstGeom>
            <a:noFill/>
            <a:ln w="9525">
              <a:noFill/>
            </a:ln>
          </p:spPr>
          <p:txBody>
            <a:bodyPr wrap="none" anchor="t">
              <a:spAutoFit/>
            </a:bodyPr>
            <a:lstStyle/>
            <a:p>
              <a:endParaRPr lang="zh-CN" altLang="zh-CN" b="1" dirty="0">
                <a:latin typeface="Arial" panose="020B0604020202020204" pitchFamily="34" charset="0"/>
                <a:ea typeface="黑体" panose="02010609060101010101" pitchFamily="2" charset="-122"/>
              </a:endParaRPr>
            </a:p>
          </p:txBody>
        </p:sp>
      </p:grpSp>
      <p:grpSp>
        <p:nvGrpSpPr>
          <p:cNvPr id="155667" name="组合 45"/>
          <p:cNvGrpSpPr/>
          <p:nvPr/>
        </p:nvGrpSpPr>
        <p:grpSpPr>
          <a:xfrm>
            <a:off x="1109663" y="3573463"/>
            <a:ext cx="5227637" cy="935037"/>
            <a:chOff x="2071670" y="2736844"/>
            <a:chExt cx="5227668" cy="603250"/>
          </a:xfrm>
        </p:grpSpPr>
        <p:sp>
          <p:nvSpPr>
            <p:cNvPr id="5" name="AutoShape 33"/>
            <p:cNvSpPr>
              <a:spLocks noChangeArrowheads="1"/>
            </p:cNvSpPr>
            <p:nvPr/>
          </p:nvSpPr>
          <p:spPr bwMode="gray">
            <a:xfrm>
              <a:off x="2114532" y="2736844"/>
              <a:ext cx="5184806" cy="5921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2B9AF"/>
                </a:solidFill>
                <a:effectLst/>
                <a:uLnTx/>
                <a:uFillTx/>
                <a:latin typeface="+mn-lt"/>
                <a:ea typeface="宋体" panose="02010600030101010101" pitchFamily="2" charset="-122"/>
                <a:cs typeface="+mn-cs"/>
              </a:endParaRPr>
            </a:p>
          </p:txBody>
        </p:sp>
        <p:grpSp>
          <p:nvGrpSpPr>
            <p:cNvPr id="155669" name="Group 34"/>
            <p:cNvGrpSpPr/>
            <p:nvPr/>
          </p:nvGrpSpPr>
          <p:grpSpPr>
            <a:xfrm>
              <a:off x="2071670" y="2755894"/>
              <a:ext cx="552450" cy="584200"/>
              <a:chOff x="2959" y="1568"/>
              <a:chExt cx="454" cy="480"/>
            </a:xfrm>
          </p:grpSpPr>
          <p:grpSp>
            <p:nvGrpSpPr>
              <p:cNvPr id="155670" name="Group 35"/>
              <p:cNvGrpSpPr/>
              <p:nvPr/>
            </p:nvGrpSpPr>
            <p:grpSpPr>
              <a:xfrm>
                <a:off x="2959" y="1571"/>
                <a:ext cx="454" cy="482"/>
                <a:chOff x="192" y="1917"/>
                <a:chExt cx="1042" cy="1102"/>
              </a:xfrm>
            </p:grpSpPr>
            <p:pic>
              <p:nvPicPr>
                <p:cNvPr id="155671" name="Picture 36" descr="light_shadow"/>
                <p:cNvPicPr>
                  <a:picLocks noChangeAspect="1"/>
                </p:cNvPicPr>
                <p:nvPr/>
              </p:nvPicPr>
              <p:blipFill>
                <a:blip r:embed="rId1" cstate="print">
                  <a:lum bright="-78000" contrast="-78001"/>
                </a:blip>
                <a:stretch>
                  <a:fillRect/>
                </a:stretch>
              </p:blipFill>
              <p:spPr>
                <a:xfrm>
                  <a:off x="291" y="2781"/>
                  <a:ext cx="858" cy="238"/>
                </a:xfrm>
                <a:prstGeom prst="rect">
                  <a:avLst/>
                </a:prstGeom>
                <a:noFill/>
                <a:ln w="9525">
                  <a:noFill/>
                </a:ln>
              </p:spPr>
            </p:pic>
            <p:pic>
              <p:nvPicPr>
                <p:cNvPr id="155672" name="Picture 37" descr="circuler_1"/>
                <p:cNvPicPr>
                  <a:picLocks noChangeAspect="1"/>
                </p:cNvPicPr>
                <p:nvPr/>
              </p:nvPicPr>
              <p:blipFill>
                <a:blip r:embed="rId2" cstate="print"/>
                <a:stretch>
                  <a:fillRect/>
                </a:stretch>
              </p:blipFill>
              <p:spPr>
                <a:xfrm>
                  <a:off x="192" y="1917"/>
                  <a:ext cx="1042" cy="1016"/>
                </a:xfrm>
                <a:prstGeom prst="rect">
                  <a:avLst/>
                </a:prstGeom>
                <a:noFill/>
                <a:ln w="9525">
                  <a:noFill/>
                </a:ln>
              </p:spPr>
            </p:pic>
            <p:sp>
              <p:nvSpPr>
                <p:cNvPr id="7" name="Oval 38"/>
                <p:cNvSpPr>
                  <a:spLocks noChangeArrowheads="1"/>
                </p:cNvSpPr>
                <p:nvPr/>
              </p:nvSpPr>
              <p:spPr bwMode="gray">
                <a:xfrm>
                  <a:off x="192" y="1916"/>
                  <a:ext cx="1036" cy="1020"/>
                </a:xfrm>
                <a:prstGeom prst="ellipse">
                  <a:avLst/>
                </a:prstGeom>
                <a:gradFill rotWithShape="1">
                  <a:gsLst>
                    <a:gs pos="0">
                      <a:schemeClr val="folHlink">
                        <a:gamma/>
                        <a:shade val="36078"/>
                        <a:invGamma/>
                        <a:alpha val="89999"/>
                      </a:schemeClr>
                    </a:gs>
                    <a:gs pos="50000">
                      <a:schemeClr val="folHlink">
                        <a:alpha val="55000"/>
                      </a:schemeClr>
                    </a:gs>
                    <a:gs pos="100000">
                      <a:schemeClr val="folHlink">
                        <a:gamma/>
                        <a:shade val="36078"/>
                        <a:invGamma/>
                        <a:alpha val="89999"/>
                      </a:schemeClr>
                    </a:gs>
                  </a:gsLst>
                  <a:lin ang="5400000" scaled="1"/>
                </a:gradFill>
                <a:ln w="9525" algn="ctr">
                  <a:noFill/>
                  <a:round/>
                </a:ln>
                <a:effectLst/>
              </p:spPr>
              <p:txBody>
                <a:bodyPr wrap="none" anchor="ctr"/>
                <a:lstStyle/>
                <a:p>
                  <a:pPr fontAlgn="base"/>
                  <a:r>
                    <a:rPr lang="en-US" altLang="zh-CN" sz="1800" b="1" strike="noStrike"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cs"/>
                    </a:rPr>
                    <a:t>3</a:t>
                  </a:r>
                  <a:endParaRPr lang="en-US" altLang="zh-CN" sz="1800" b="1" strike="noStrike"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pic>
            <p:nvPicPr>
              <p:cNvPr id="155674" name="Picture 39" descr="Picture2"/>
              <p:cNvPicPr>
                <a:picLocks noChangeAspect="1"/>
              </p:cNvPicPr>
              <p:nvPr/>
            </p:nvPicPr>
            <p:blipFill>
              <a:blip r:embed="rId3" cstate="print"/>
              <a:stretch>
                <a:fillRect/>
              </a:stretch>
            </p:blipFill>
            <p:spPr>
              <a:xfrm>
                <a:off x="3004" y="1572"/>
                <a:ext cx="359" cy="157"/>
              </a:xfrm>
              <a:prstGeom prst="rect">
                <a:avLst/>
              </a:prstGeom>
              <a:noFill/>
              <a:ln w="9525">
                <a:noFill/>
              </a:ln>
            </p:spPr>
          </p:pic>
        </p:grpSp>
        <p:sp>
          <p:nvSpPr>
            <p:cNvPr id="155675" name="Rectangle 40"/>
            <p:cNvSpPr/>
            <p:nvPr/>
          </p:nvSpPr>
          <p:spPr>
            <a:xfrm>
              <a:off x="3515986" y="2804851"/>
              <a:ext cx="2673366" cy="336755"/>
            </a:xfrm>
            <a:prstGeom prst="rect">
              <a:avLst/>
            </a:prstGeom>
            <a:noFill/>
            <a:ln w="9525">
              <a:noFill/>
            </a:ln>
          </p:spPr>
          <p:txBody>
            <a:bodyPr anchor="t">
              <a:spAutoFit/>
            </a:bodyPr>
            <a:lstStyle/>
            <a:p>
              <a:r>
                <a:rPr lang="zh-CN" altLang="en-US" sz="2800" b="1" i="0" dirty="0">
                  <a:solidFill>
                    <a:schemeClr val="tx1"/>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表演艺术</a:t>
              </a:r>
              <a:r>
                <a:rPr lang="zh-CN" altLang="en-US" sz="2800" b="1" dirty="0">
                  <a:solidFill>
                    <a:srgbClr val="00B0F0"/>
                  </a:solidFill>
                  <a:latin typeface="微软雅黑" panose="020B0503020204020204" pitchFamily="34" charset="-122"/>
                  <a:ea typeface="微软雅黑" panose="020B0503020204020204" pitchFamily="34" charset="-122"/>
                </a:rPr>
                <a:t> </a:t>
              </a:r>
              <a:r>
                <a:rPr lang="zh-CN" altLang="en-US" sz="2800" b="1" dirty="0">
                  <a:solidFill>
                    <a:srgbClr val="CC0066"/>
                  </a:solidFill>
                  <a:latin typeface="微软雅黑" panose="020B0503020204020204" pitchFamily="34" charset="-122"/>
                  <a:ea typeface="微软雅黑" panose="020B0503020204020204" pitchFamily="34" charset="-122"/>
                </a:rPr>
                <a:t>    </a:t>
              </a:r>
              <a:r>
                <a:rPr lang="zh-CN" altLang="en-US" sz="2800" b="1" dirty="0">
                  <a:solidFill>
                    <a:srgbClr val="FF0000"/>
                  </a:solidFill>
                  <a:latin typeface="微软雅黑" panose="020B0503020204020204" pitchFamily="34" charset="-122"/>
                  <a:ea typeface="微软雅黑" panose="020B0503020204020204" pitchFamily="34" charset="-122"/>
                </a:rPr>
                <a:t>    </a:t>
              </a:r>
              <a:endParaRPr lang="zh-CN" altLang="en-US">
                <a:latin typeface="Arial" panose="020B0604020202020204" pitchFamily="34" charset="0"/>
                <a:ea typeface="宋体" panose="02010600030101010101" pitchFamily="2" charset="-122"/>
              </a:endParaRPr>
            </a:p>
          </p:txBody>
        </p:sp>
      </p:grpSp>
      <p:sp>
        <p:nvSpPr>
          <p:cNvPr id="155676" name="矩形 752680"/>
          <p:cNvSpPr/>
          <p:nvPr/>
        </p:nvSpPr>
        <p:spPr>
          <a:xfrm>
            <a:off x="2322513" y="2913063"/>
            <a:ext cx="2841625" cy="522287"/>
          </a:xfrm>
          <a:prstGeom prst="rect">
            <a:avLst/>
          </a:prstGeom>
          <a:noFill/>
          <a:ln w="9525">
            <a:noFill/>
          </a:ln>
        </p:spPr>
        <p:txBody>
          <a:bodyPr anchor="t">
            <a:spAutoFit/>
          </a:bodyPr>
          <a:lstStyle/>
          <a:p>
            <a:r>
              <a:rPr lang="zh-CN" altLang="en-US" sz="2800" b="1" i="0" dirty="0">
                <a:solidFill>
                  <a:srgbClr val="0070C0"/>
                </a:solidFill>
                <a:latin typeface="华文琥珀" panose="02010800040101010101" pitchFamily="2" charset="-122"/>
                <a:ea typeface="华文琥珀" panose="02010800040101010101" pitchFamily="2" charset="-122"/>
              </a:rPr>
              <a:t>造型艺术</a:t>
            </a:r>
            <a:r>
              <a:rPr lang="zh-CN" altLang="en-US" sz="2800" b="1" i="0" dirty="0">
                <a:solidFill>
                  <a:srgbClr val="0070C0"/>
                </a:solidFill>
                <a:latin typeface="黑体" panose="02010609060101010101" pitchFamily="2" charset="-122"/>
                <a:ea typeface="黑体" panose="02010609060101010101" pitchFamily="2" charset="-122"/>
              </a:rPr>
              <a:t> </a:t>
            </a:r>
            <a:endParaRPr lang="zh-CN" altLang="en-US" sz="2800" b="1" i="0" dirty="0">
              <a:solidFill>
                <a:srgbClr val="0070C0"/>
              </a:solidFill>
              <a:latin typeface="黑体" panose="02010609060101010101" pitchFamily="2" charset="-122"/>
              <a:ea typeface="黑体" panose="02010609060101010101" pitchFamily="2" charset="-122"/>
            </a:endParaRPr>
          </a:p>
        </p:txBody>
      </p:sp>
      <p:pic>
        <p:nvPicPr>
          <p:cNvPr id="155677" name="图片 752681" descr="musicalinstrument12[1]"/>
          <p:cNvPicPr>
            <a:picLocks noChangeAspect="1"/>
          </p:cNvPicPr>
          <p:nvPr/>
        </p:nvPicPr>
        <p:blipFill>
          <a:blip r:embed="rId4" cstate="print"/>
          <a:stretch>
            <a:fillRect/>
          </a:stretch>
        </p:blipFill>
        <p:spPr>
          <a:xfrm>
            <a:off x="7092950" y="952500"/>
            <a:ext cx="1482725" cy="604838"/>
          </a:xfrm>
          <a:prstGeom prst="rect">
            <a:avLst/>
          </a:prstGeom>
          <a:noFill/>
          <a:ln w="9525">
            <a:noFill/>
          </a:ln>
        </p:spPr>
      </p:pic>
      <p:pic>
        <p:nvPicPr>
          <p:cNvPr id="155678" name="文本占位符 752682" descr="3a03eb1ec90e80fa1bd57681"/>
          <p:cNvPicPr>
            <a:picLocks noGrp="1" noChangeAspect="1"/>
          </p:cNvPicPr>
          <p:nvPr>
            <p:ph idx="1"/>
          </p:nvPr>
        </p:nvPicPr>
        <p:blipFill>
          <a:blip r:embed="rId5" cstate="print"/>
          <a:stretch>
            <a:fillRect/>
          </a:stretch>
        </p:blipFill>
        <p:spPr>
          <a:xfrm>
            <a:off x="7269163" y="3462338"/>
            <a:ext cx="1536700" cy="2630487"/>
          </a:xfrm>
        </p:spPr>
      </p:pic>
      <p:pic>
        <p:nvPicPr>
          <p:cNvPr id="155679" name="图片 816133" descr="treble_clef"/>
          <p:cNvPicPr>
            <a:picLocks noChangeAspect="1"/>
          </p:cNvPicPr>
          <p:nvPr/>
        </p:nvPicPr>
        <p:blipFill>
          <a:blip r:embed="rId6"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grpSp>
        <p:nvGrpSpPr>
          <p:cNvPr id="155680" name="组合 45"/>
          <p:cNvGrpSpPr/>
          <p:nvPr/>
        </p:nvGrpSpPr>
        <p:grpSpPr>
          <a:xfrm>
            <a:off x="1109663" y="4410075"/>
            <a:ext cx="5545137" cy="939800"/>
            <a:chOff x="2031987" y="2733568"/>
            <a:chExt cx="5184806" cy="606526"/>
          </a:xfrm>
        </p:grpSpPr>
        <p:sp>
          <p:nvSpPr>
            <p:cNvPr id="3" name="AutoShape 33"/>
            <p:cNvSpPr>
              <a:spLocks noChangeArrowheads="1"/>
            </p:cNvSpPr>
            <p:nvPr/>
          </p:nvSpPr>
          <p:spPr bwMode="gray">
            <a:xfrm>
              <a:off x="2031987" y="2733568"/>
              <a:ext cx="5184806" cy="5921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2B9AF"/>
                </a:solidFill>
                <a:effectLst/>
                <a:uLnTx/>
                <a:uFillTx/>
                <a:latin typeface="+mn-lt"/>
                <a:ea typeface="宋体" panose="02010600030101010101" pitchFamily="2" charset="-122"/>
                <a:cs typeface="+mn-cs"/>
              </a:endParaRPr>
            </a:p>
          </p:txBody>
        </p:sp>
        <p:grpSp>
          <p:nvGrpSpPr>
            <p:cNvPr id="155682" name="Group 34"/>
            <p:cNvGrpSpPr/>
            <p:nvPr/>
          </p:nvGrpSpPr>
          <p:grpSpPr>
            <a:xfrm>
              <a:off x="2071670" y="2755894"/>
              <a:ext cx="552450" cy="584200"/>
              <a:chOff x="2959" y="1568"/>
              <a:chExt cx="454" cy="480"/>
            </a:xfrm>
          </p:grpSpPr>
          <p:grpSp>
            <p:nvGrpSpPr>
              <p:cNvPr id="155683" name="Group 35"/>
              <p:cNvGrpSpPr/>
              <p:nvPr/>
            </p:nvGrpSpPr>
            <p:grpSpPr>
              <a:xfrm>
                <a:off x="2959" y="1571"/>
                <a:ext cx="454" cy="482"/>
                <a:chOff x="192" y="1917"/>
                <a:chExt cx="1042" cy="1102"/>
              </a:xfrm>
            </p:grpSpPr>
            <p:pic>
              <p:nvPicPr>
                <p:cNvPr id="155684" name="Picture 36" descr="light_shadow"/>
                <p:cNvPicPr>
                  <a:picLocks noChangeAspect="1"/>
                </p:cNvPicPr>
                <p:nvPr/>
              </p:nvPicPr>
              <p:blipFill>
                <a:blip r:embed="rId1" cstate="print">
                  <a:lum bright="-78000" contrast="-78001"/>
                </a:blip>
                <a:stretch>
                  <a:fillRect/>
                </a:stretch>
              </p:blipFill>
              <p:spPr>
                <a:xfrm>
                  <a:off x="291" y="2781"/>
                  <a:ext cx="858" cy="238"/>
                </a:xfrm>
                <a:prstGeom prst="rect">
                  <a:avLst/>
                </a:prstGeom>
                <a:noFill/>
                <a:ln w="9525">
                  <a:noFill/>
                </a:ln>
              </p:spPr>
            </p:pic>
            <p:pic>
              <p:nvPicPr>
                <p:cNvPr id="155685" name="Picture 37" descr="circuler_1"/>
                <p:cNvPicPr>
                  <a:picLocks noChangeAspect="1"/>
                </p:cNvPicPr>
                <p:nvPr/>
              </p:nvPicPr>
              <p:blipFill>
                <a:blip r:embed="rId2" cstate="print"/>
                <a:stretch>
                  <a:fillRect/>
                </a:stretch>
              </p:blipFill>
              <p:spPr>
                <a:xfrm>
                  <a:off x="192" y="1917"/>
                  <a:ext cx="1042" cy="1016"/>
                </a:xfrm>
                <a:prstGeom prst="rect">
                  <a:avLst/>
                </a:prstGeom>
                <a:noFill/>
                <a:ln w="9525">
                  <a:noFill/>
                </a:ln>
              </p:spPr>
            </p:pic>
            <p:sp>
              <p:nvSpPr>
                <p:cNvPr id="13" name="Oval 38"/>
                <p:cNvSpPr>
                  <a:spLocks noChangeArrowheads="1"/>
                </p:cNvSpPr>
                <p:nvPr/>
              </p:nvSpPr>
              <p:spPr bwMode="gray">
                <a:xfrm>
                  <a:off x="192" y="1916"/>
                  <a:ext cx="1036" cy="1020"/>
                </a:xfrm>
                <a:prstGeom prst="ellipse">
                  <a:avLst/>
                </a:prstGeom>
                <a:gradFill rotWithShape="1">
                  <a:gsLst>
                    <a:gs pos="0">
                      <a:schemeClr val="folHlink">
                        <a:gamma/>
                        <a:shade val="36078"/>
                        <a:invGamma/>
                        <a:alpha val="89999"/>
                      </a:schemeClr>
                    </a:gs>
                    <a:gs pos="50000">
                      <a:schemeClr val="folHlink">
                        <a:alpha val="55000"/>
                      </a:schemeClr>
                    </a:gs>
                    <a:gs pos="100000">
                      <a:schemeClr val="folHlink">
                        <a:gamma/>
                        <a:shade val="36078"/>
                        <a:invGamma/>
                        <a:alpha val="89999"/>
                      </a:schemeClr>
                    </a:gs>
                  </a:gsLst>
                  <a:lin ang="5400000" scaled="1"/>
                </a:gradFill>
                <a:ln w="9525" algn="ctr">
                  <a:noFill/>
                  <a:round/>
                </a:ln>
                <a:effectLst/>
              </p:spPr>
              <p:txBody>
                <a:bodyPr wrap="none" anchor="ctr"/>
                <a:lstStyle/>
                <a:p>
                  <a:pPr fontAlgn="base"/>
                  <a:r>
                    <a:rPr lang="en-US" altLang="zh-CN" sz="1800" b="1" strike="noStrike"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cs"/>
                    </a:rPr>
                    <a:t>4</a:t>
                  </a:r>
                  <a:endParaRPr lang="en-US" altLang="zh-CN" sz="1800" b="1" strike="noStrike"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pic>
            <p:nvPicPr>
              <p:cNvPr id="155687" name="Picture 39" descr="Picture2"/>
              <p:cNvPicPr>
                <a:picLocks noChangeAspect="1"/>
              </p:cNvPicPr>
              <p:nvPr/>
            </p:nvPicPr>
            <p:blipFill>
              <a:blip r:embed="rId3" cstate="print"/>
              <a:stretch>
                <a:fillRect/>
              </a:stretch>
            </p:blipFill>
            <p:spPr>
              <a:xfrm>
                <a:off x="3004" y="1572"/>
                <a:ext cx="359" cy="157"/>
              </a:xfrm>
              <a:prstGeom prst="rect">
                <a:avLst/>
              </a:prstGeom>
              <a:noFill/>
              <a:ln w="9525">
                <a:noFill/>
              </a:ln>
            </p:spPr>
          </p:pic>
        </p:grpSp>
        <p:sp>
          <p:nvSpPr>
            <p:cNvPr id="15" name="Rectangle 40"/>
            <p:cNvSpPr/>
            <p:nvPr/>
          </p:nvSpPr>
          <p:spPr>
            <a:xfrm>
              <a:off x="3662626" y="2882674"/>
              <a:ext cx="2673366" cy="336641"/>
            </a:xfrm>
            <a:prstGeom prst="rect">
              <a:avLst/>
            </a:prstGeom>
            <a:noFill/>
            <a:ln w="9525">
              <a:noFill/>
            </a:ln>
          </p:spPr>
          <p:txBody>
            <a:bodyPr anchor="t">
              <a:spAutoFit/>
            </a:bodyPr>
            <a:lstStyle/>
            <a:p>
              <a:pPr fontAlgn="base"/>
              <a:r>
                <a:rPr lang="zh-CN" altLang="en-US" sz="2800" b="1" i="0" strike="noStrike" noProof="1">
                  <a:solidFill>
                    <a:srgbClr val="47D6FF"/>
                  </a:solidFill>
                  <a:latin typeface="华文琥珀" panose="02010800040101010101" pitchFamily="2" charset="-122"/>
                  <a:ea typeface="华文琥珀" panose="02010800040101010101" pitchFamily="2" charset="-122"/>
                  <a:cs typeface="+mn-cs"/>
                </a:rPr>
                <a:t>综合艺术</a:t>
              </a:r>
              <a:r>
                <a:rPr lang="zh-CN" altLang="en-US" sz="2800" b="1" i="0" strike="noStrike" noProof="1">
                  <a:solidFill>
                    <a:schemeClr val="accent4"/>
                  </a:solidFill>
                  <a:latin typeface="华文琥珀" panose="02010800040101010101" pitchFamily="2" charset="-122"/>
                  <a:ea typeface="华文琥珀" panose="02010800040101010101" pitchFamily="2" charset="-122"/>
                  <a:cs typeface="+mn-cs"/>
                </a:rPr>
                <a:t> </a:t>
              </a:r>
              <a:r>
                <a:rPr lang="zh-CN" altLang="en-US" sz="2800" b="1" strike="noStrike" noProof="1">
                  <a:solidFill>
                    <a:schemeClr val="accent4"/>
                  </a:solidFill>
                  <a:latin typeface="微软雅黑" panose="020B0503020204020204" pitchFamily="34" charset="-122"/>
                  <a:ea typeface="微软雅黑" panose="020B0503020204020204" pitchFamily="34" charset="-122"/>
                  <a:cs typeface="+mn-cs"/>
                </a:rPr>
                <a:t> </a:t>
              </a:r>
              <a:r>
                <a:rPr lang="zh-CN" altLang="en-US" sz="2800" b="1" strike="noStrike" noProof="1">
                  <a:solidFill>
                    <a:srgbClr val="FF0000"/>
                  </a:solidFill>
                  <a:latin typeface="微软雅黑" panose="020B0503020204020204" pitchFamily="34" charset="-122"/>
                  <a:ea typeface="微软雅黑" panose="020B0503020204020204" pitchFamily="34" charset="-122"/>
                  <a:cs typeface="+mn-cs"/>
                </a:rPr>
                <a:t>       </a:t>
              </a:r>
              <a:endParaRPr lang="zh-CN" altLang="en-US" strike="noStrike" noProof="1">
                <a:latin typeface="Arial" panose="020B0604020202020204" pitchFamily="34" charset="0"/>
                <a:ea typeface="宋体" panose="02010600030101010101" pitchFamily="2" charset="-122"/>
              </a:endParaRPr>
            </a:p>
          </p:txBody>
        </p:sp>
      </p:grpSp>
      <p:sp>
        <p:nvSpPr>
          <p:cNvPr id="155689" name="文本框 34"/>
          <p:cNvSpPr txBox="1"/>
          <p:nvPr/>
        </p:nvSpPr>
        <p:spPr>
          <a:xfrm>
            <a:off x="1223963" y="1042988"/>
            <a:ext cx="4383087" cy="646112"/>
          </a:xfrm>
          <a:prstGeom prst="rect">
            <a:avLst/>
          </a:prstGeom>
          <a:noFill/>
          <a:ln w="9525">
            <a:noFill/>
          </a:ln>
        </p:spPr>
        <p:txBody>
          <a:bodyPr wrap="square" anchor="t">
            <a:spAutoFit/>
          </a:bodyPr>
          <a:lstStyle/>
          <a:p>
            <a:r>
              <a:rPr lang="zh-CN" altLang="en-US" sz="3600" i="0">
                <a:solidFill>
                  <a:srgbClr val="CC0066"/>
                </a:solidFill>
                <a:latin typeface="华文琥珀" panose="02010800040101010101" pitchFamily="2" charset="-122"/>
                <a:ea typeface="华文琥珀" panose="02010800040101010101" pitchFamily="2" charset="-122"/>
              </a:rPr>
              <a:t>艺术的审美分类：</a:t>
            </a:r>
            <a:endParaRPr lang="zh-CN" altLang="en-US" sz="3600" i="0">
              <a:solidFill>
                <a:srgbClr val="CC0066"/>
              </a:solidFill>
              <a:latin typeface="华文琥珀" panose="02010800040101010101" pitchFamily="2" charset="-122"/>
              <a:ea typeface="华文琥珀" panose="02010800040101010101" pitchFamily="2" charset="-122"/>
            </a:endParaRPr>
          </a:p>
        </p:txBody>
      </p:sp>
    </p:spTree>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sp>
        <p:nvSpPr>
          <p:cNvPr id="2" name="文本框 1"/>
          <p:cNvSpPr txBox="1"/>
          <p:nvPr/>
        </p:nvSpPr>
        <p:spPr>
          <a:xfrm>
            <a:off x="835660" y="1998980"/>
            <a:ext cx="7848600" cy="2675255"/>
          </a:xfrm>
          <a:prstGeom prst="rect">
            <a:avLst/>
          </a:prstGeom>
          <a:noFill/>
        </p:spPr>
        <p:txBody>
          <a:bodyPr wrap="square" rtlCol="0" anchor="t">
            <a:spAutoFit/>
          </a:bodyPr>
          <a:lstStyle/>
          <a:p>
            <a:pPr indent="304800">
              <a:lnSpc>
                <a:spcPct val="140000"/>
              </a:lnSpc>
            </a:pPr>
            <a:r>
              <a:rPr lang="en-US" altLang="zh-CN" sz="2400" i="0" noProof="1">
                <a:solidFill>
                  <a:srgbClr val="0000FF"/>
                </a:solidFill>
                <a:latin typeface="华文新魏" panose="02010800040101010101" pitchFamily="2" charset="-122"/>
                <a:ea typeface="华文新魏" panose="02010800040101010101" pitchFamily="2" charset="-122"/>
                <a:cs typeface="+mn-cs"/>
              </a:rPr>
              <a:t>  </a:t>
            </a:r>
            <a:r>
              <a:rPr lang="zh-CN" altLang="en-US" sz="2400" b="1" i="0" noProof="1">
                <a:solidFill>
                  <a:schemeClr val="accent4"/>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按</a:t>
            </a:r>
            <a:r>
              <a:rPr lang="zh-CN" altLang="en-US" sz="2400" i="0" noProof="1">
                <a:solidFill>
                  <a:schemeClr val="accent4"/>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存在方式，可分为</a:t>
            </a:r>
            <a:r>
              <a:rPr lang="zh-CN" altLang="en-US" sz="2400" i="0" noProof="1">
                <a:solidFill>
                  <a:schemeClr val="accent4"/>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cs typeface="宋体" panose="02010600030101010101" pitchFamily="2" charset="-122"/>
                <a:sym typeface="+mn-ea"/>
              </a:rPr>
              <a:t>时间艺术空间艺术和时空艺术</a:t>
            </a:r>
            <a:r>
              <a:rPr lang="zh-CN" altLang="en-US" sz="2400" i="0" noProof="1">
                <a:solidFill>
                  <a:schemeClr val="accent4"/>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a:t>
            </a:r>
            <a:endParaRPr lang="zh-CN" altLang="en-US" sz="2400" i="0" noProof="1">
              <a:solidFill>
                <a:schemeClr val="accent4"/>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endParaRPr>
          </a:p>
          <a:p>
            <a:pPr indent="304800">
              <a:lnSpc>
                <a:spcPct val="140000"/>
              </a:lnSpc>
            </a:pPr>
            <a:r>
              <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  </a:t>
            </a:r>
            <a:r>
              <a:rPr lang="zh-CN" altLang="en-US" sz="2400" i="0" noProof="1">
                <a:solidFill>
                  <a:srgbClr val="CC0066"/>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按审美方式，可分为</a:t>
            </a:r>
            <a:r>
              <a:rPr lang="zh-CN" altLang="en-US" sz="2400" i="0" noProof="1">
                <a:solidFill>
                  <a:srgbClr val="CC0066"/>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cs typeface="宋体" panose="02010600030101010101" pitchFamily="2" charset="-122"/>
                <a:sym typeface="+mn-ea"/>
              </a:rPr>
              <a:t>听觉艺术、视觉艺术、视听艺术</a:t>
            </a:r>
            <a:r>
              <a:rPr lang="zh-CN" altLang="en-US" sz="2400" i="0" noProof="1">
                <a:solidFill>
                  <a:srgbClr val="CC0066"/>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a:t>
            </a:r>
            <a:endParaRPr lang="zh-CN" altLang="en-US" sz="2400" i="0" noProof="1">
              <a:solidFill>
                <a:srgbClr val="CC0066"/>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endParaRPr>
          </a:p>
          <a:p>
            <a:pPr indent="304800">
              <a:lnSpc>
                <a:spcPct val="140000"/>
              </a:lnSpc>
            </a:pPr>
            <a:r>
              <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 </a:t>
            </a:r>
            <a:r>
              <a:rPr lang="zh-CN" altLang="en-US" sz="2400" i="0" noProof="1">
                <a:solidFill>
                  <a:srgbClr val="7030A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 </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 按内容特征，可分为</a:t>
            </a:r>
            <a:r>
              <a:rPr lang="zh-CN" altLang="en-US" sz="2400" i="0" noProof="1">
                <a:solidFill>
                  <a:srgbClr val="0000FF"/>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cs typeface="宋体" panose="02010600030101010101" pitchFamily="2" charset="-122"/>
                <a:sym typeface="+mn-ea"/>
              </a:rPr>
              <a:t>表现艺术和再现艺术</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a:t>
            </a:r>
            <a:endPar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endParaRPr>
          </a:p>
          <a:p>
            <a:pPr indent="304800">
              <a:lnSpc>
                <a:spcPct val="140000"/>
              </a:lnSpc>
            </a:pPr>
            <a:r>
              <a:rPr lang="zh-CN" altLang="en-US" sz="2400"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  </a:t>
            </a:r>
            <a:r>
              <a:rPr lang="zh-CN" altLang="en-US" sz="2400" i="0" noProof="1">
                <a:solidFill>
                  <a:srgbClr val="00B05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rPr>
              <a:t> 按物化形式，可分为</a:t>
            </a:r>
            <a:r>
              <a:rPr lang="zh-CN" altLang="en-US" sz="2400" i="0" noProof="1">
                <a:solidFill>
                  <a:srgbClr val="00B050"/>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cs typeface="宋体" panose="02010600030101010101" pitchFamily="2" charset="-122"/>
                <a:sym typeface="+mn-ea"/>
              </a:rPr>
              <a:t>动态艺术和静态艺术。</a:t>
            </a:r>
            <a:endParaRPr lang="zh-CN" altLang="en-US" sz="2400" i="0" noProof="1">
              <a:solidFill>
                <a:srgbClr val="00B05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endParaRPr>
          </a:p>
          <a:p>
            <a:pPr>
              <a:lnSpc>
                <a:spcPct val="140000"/>
              </a:lnSpc>
            </a:pPr>
            <a:endParaRPr lang="zh-CN" altLang="en-US" sz="2400" i="0" noProof="1">
              <a:solidFill>
                <a:srgbClr val="00B05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宋体" panose="02010600030101010101" pitchFamily="2" charset="-122"/>
              <a:sym typeface="+mn-ea"/>
            </a:endParaRPr>
          </a:p>
        </p:txBody>
      </p:sp>
      <p:sp>
        <p:nvSpPr>
          <p:cNvPr id="156675" name="文本框 2"/>
          <p:cNvSpPr txBox="1"/>
          <p:nvPr/>
        </p:nvSpPr>
        <p:spPr>
          <a:xfrm>
            <a:off x="1319213" y="971550"/>
            <a:ext cx="3840162" cy="644525"/>
          </a:xfrm>
          <a:prstGeom prst="rect">
            <a:avLst/>
          </a:prstGeom>
          <a:noFill/>
          <a:ln w="9525">
            <a:noFill/>
          </a:ln>
        </p:spPr>
        <p:txBody>
          <a:bodyPr wrap="none" anchor="t">
            <a:spAutoFit/>
          </a:bodyPr>
          <a:lstStyle/>
          <a:p>
            <a:r>
              <a:rPr lang="zh-CN" altLang="en-US" sz="3600" i="0">
                <a:solidFill>
                  <a:srgbClr val="C00000"/>
                </a:solidFill>
                <a:latin typeface="华文琥珀" panose="02010800040101010101" pitchFamily="2" charset="-122"/>
                <a:ea typeface="华文琥珀" panose="02010800040101010101" pitchFamily="2" charset="-122"/>
              </a:rPr>
              <a:t>艺术的形式分类：</a:t>
            </a:r>
            <a:endParaRPr lang="zh-CN" altLang="en-US" sz="3600" i="0">
              <a:solidFill>
                <a:srgbClr val="C00000"/>
              </a:solidFill>
              <a:latin typeface="华文琥珀" panose="02010800040101010101" pitchFamily="2" charset="-122"/>
              <a:ea typeface="华文琥珀" panose="02010800040101010101" pitchFamily="2" charset="-122"/>
            </a:endParaRPr>
          </a:p>
        </p:txBody>
      </p:sp>
      <p:pic>
        <p:nvPicPr>
          <p:cNvPr id="4" name="图片 3"/>
          <p:cNvPicPr>
            <a:picLocks noChangeAspect="1"/>
          </p:cNvPicPr>
          <p:nvPr/>
        </p:nvPicPr>
        <p:blipFill>
          <a:blip r:embed="rId2" cstate="print"/>
          <a:stretch>
            <a:fillRect/>
          </a:stretch>
        </p:blipFill>
        <p:spPr>
          <a:xfrm>
            <a:off x="6565265" y="178435"/>
            <a:ext cx="2286000" cy="1619885"/>
          </a:xfrm>
          <a:prstGeom prst="rect">
            <a:avLst/>
          </a:prstGeom>
        </p:spPr>
      </p:pic>
      <p:pic>
        <p:nvPicPr>
          <p:cNvPr id="6" name="图片 5"/>
          <p:cNvPicPr>
            <a:picLocks noChangeAspect="1"/>
          </p:cNvPicPr>
          <p:nvPr/>
        </p:nvPicPr>
        <p:blipFill>
          <a:blip r:embed="rId3" cstate="print"/>
          <a:stretch>
            <a:fillRect/>
          </a:stretch>
        </p:blipFill>
        <p:spPr>
          <a:xfrm>
            <a:off x="4815840" y="4261485"/>
            <a:ext cx="1518920" cy="1921510"/>
          </a:xfrm>
          <a:prstGeom prst="rect">
            <a:avLst/>
          </a:prstGeom>
        </p:spPr>
      </p:pic>
      <p:pic>
        <p:nvPicPr>
          <p:cNvPr id="8" name="图片 7"/>
          <p:cNvPicPr>
            <a:picLocks noChangeAspect="1"/>
          </p:cNvPicPr>
          <p:nvPr/>
        </p:nvPicPr>
        <p:blipFill>
          <a:blip r:embed="rId4" cstate="print"/>
          <a:stretch>
            <a:fillRect/>
          </a:stretch>
        </p:blipFill>
        <p:spPr>
          <a:xfrm>
            <a:off x="594360" y="4261485"/>
            <a:ext cx="1623695" cy="1921510"/>
          </a:xfrm>
          <a:prstGeom prst="rect">
            <a:avLst/>
          </a:prstGeom>
        </p:spPr>
      </p:pic>
      <p:pic>
        <p:nvPicPr>
          <p:cNvPr id="9" name="图片 8"/>
          <p:cNvPicPr>
            <a:picLocks noChangeAspect="1"/>
          </p:cNvPicPr>
          <p:nvPr/>
        </p:nvPicPr>
        <p:blipFill>
          <a:blip r:embed="rId5" cstate="print"/>
          <a:stretch>
            <a:fillRect/>
          </a:stretch>
        </p:blipFill>
        <p:spPr>
          <a:xfrm>
            <a:off x="2463800" y="4196080"/>
            <a:ext cx="2130425" cy="1986915"/>
          </a:xfrm>
          <a:prstGeom prst="rect">
            <a:avLst/>
          </a:prstGeom>
        </p:spPr>
      </p:pic>
      <p:pic>
        <p:nvPicPr>
          <p:cNvPr id="10" name="图片 9"/>
          <p:cNvPicPr>
            <a:picLocks noChangeAspect="1"/>
          </p:cNvPicPr>
          <p:nvPr/>
        </p:nvPicPr>
        <p:blipFill>
          <a:blip r:embed="rId6" cstate="print"/>
          <a:stretch>
            <a:fillRect/>
          </a:stretch>
        </p:blipFill>
        <p:spPr>
          <a:xfrm>
            <a:off x="6565265" y="4262120"/>
            <a:ext cx="1714500" cy="1920875"/>
          </a:xfrm>
          <a:prstGeom prst="rect">
            <a:avLst/>
          </a:prstGeom>
        </p:spPr>
      </p:pic>
    </p:spTree>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文本框 816131"/>
          <p:cNvSpPr txBox="1"/>
          <p:nvPr/>
        </p:nvSpPr>
        <p:spPr>
          <a:xfrm>
            <a:off x="449263" y="1844675"/>
            <a:ext cx="8672512" cy="3514090"/>
          </a:xfrm>
          <a:prstGeom prst="rect">
            <a:avLst/>
          </a:prstGeom>
          <a:noFill/>
          <a:ln w="9525">
            <a:noFill/>
          </a:ln>
        </p:spPr>
        <p:txBody>
          <a:bodyPr wrap="square" lIns="90000" tIns="46800" rIns="90000" bIns="46800" anchor="t">
            <a:spAutoFit/>
          </a:bodyPr>
          <a:lstStyle/>
          <a:p>
            <a:r>
              <a:rPr lang="zh-CN" altLang="en-US" sz="24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1800" i="0" dirty="0">
                <a:solidFill>
                  <a:srgbClr val="0000FF"/>
                </a:solidFill>
                <a:latin typeface="华文新魏" panose="02010800040101010101" pitchFamily="2" charset="-122"/>
                <a:ea typeface="华文新魏" panose="02010800040101010101" pitchFamily="2" charset="-122"/>
              </a:rPr>
              <a:t>      </a:t>
            </a:r>
            <a:endParaRPr lang="zh-CN" altLang="en-US" sz="1800" i="0" dirty="0">
              <a:solidFill>
                <a:srgbClr val="990033"/>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30000"/>
              </a:lnSpc>
            </a:pPr>
            <a:r>
              <a:rPr lang="zh-CN" altLang="en-US" sz="1800"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与语言艺术相结合的</a:t>
            </a:r>
            <a:r>
              <a:rPr lang="zh-CN" altLang="en-US" sz="3200" b="1"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歌曲</a:t>
            </a: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a:t>
            </a:r>
            <a:endPar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30000"/>
              </a:lnSpc>
            </a:pP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与戏剧艺术相结合的</a:t>
            </a:r>
            <a:r>
              <a:rPr lang="zh-CN" altLang="en-US" sz="3200" b="1"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歌剧、戏曲</a:t>
            </a: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a:t>
            </a:r>
            <a:endPar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30000"/>
              </a:lnSpc>
            </a:pP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与舞蹈艺术相结合的</a:t>
            </a:r>
            <a:r>
              <a:rPr lang="zh-CN" altLang="en-US" sz="3200" b="1"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舞剧</a:t>
            </a: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a:t>
            </a:r>
            <a:endPar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pPr>
              <a:lnSpc>
                <a:spcPct val="130000"/>
              </a:lnSpc>
            </a:pP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与电影电视艺术相结合的影视音乐等。</a:t>
            </a:r>
            <a:endPar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a:p>
            <a:r>
              <a:rPr lang="zh-CN" altLang="en-US" sz="3200"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与语言舞蹈艺术相结合的</a:t>
            </a:r>
            <a:r>
              <a:rPr lang="zh-CN" altLang="en-US" sz="3200" b="1" i="0" dirty="0">
                <a:solidFill>
                  <a:srgbClr val="990033"/>
                </a:solidFill>
                <a:latin typeface="华文新魏" panose="02010800040101010101" pitchFamily="2" charset="-122"/>
                <a:ea typeface="华文新魏" panose="02010800040101010101" pitchFamily="2" charset="-122"/>
                <a:sym typeface="宋体" panose="02010600030101010101" pitchFamily="2" charset="-122"/>
              </a:rPr>
              <a:t>歌舞剧、音乐剧</a:t>
            </a:r>
            <a:r>
              <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rPr>
              <a:t>等。</a:t>
            </a:r>
            <a:endParaRPr lang="zh-CN" altLang="en-US" sz="3200" b="1" i="0" dirty="0">
              <a:solidFill>
                <a:srgbClr val="0000FF"/>
              </a:solidFill>
              <a:latin typeface="华文新魏" panose="02010800040101010101" pitchFamily="2" charset="-122"/>
              <a:ea typeface="华文新魏" panose="02010800040101010101" pitchFamily="2" charset="-122"/>
              <a:sym typeface="宋体" panose="02010600030101010101" pitchFamily="2" charset="-122"/>
            </a:endParaRPr>
          </a:p>
        </p:txBody>
      </p:sp>
      <p:pic>
        <p:nvPicPr>
          <p:cNvPr id="157698" name="图片 816133" descr="treble_clef"/>
          <p:cNvPicPr>
            <a:picLocks noChangeAspect="1"/>
          </p:cNvPicPr>
          <p:nvPr/>
        </p:nvPicPr>
        <p:blipFill>
          <a:blip r:embed="rId1" cstate="print"/>
          <a:stretch>
            <a:fillRect/>
          </a:stretch>
        </p:blipFill>
        <p:spPr>
          <a:xfrm>
            <a:off x="395288" y="333375"/>
            <a:ext cx="835025" cy="1916113"/>
          </a:xfrm>
          <a:prstGeom prst="rect">
            <a:avLst/>
          </a:prstGeom>
          <a:noFill/>
          <a:ln w="9525">
            <a:noFill/>
          </a:ln>
          <a:effectLst>
            <a:outerShdw dist="107763" dir="13499999" algn="ctr" rotWithShape="0">
              <a:srgbClr val="808080">
                <a:alpha val="50000"/>
              </a:srgbClr>
            </a:outerShdw>
          </a:effectLst>
        </p:spPr>
      </p:pic>
      <p:sp>
        <p:nvSpPr>
          <p:cNvPr id="2" name="文本框 1"/>
          <p:cNvSpPr txBox="1"/>
          <p:nvPr/>
        </p:nvSpPr>
        <p:spPr>
          <a:xfrm>
            <a:off x="1231900" y="895350"/>
            <a:ext cx="6784975" cy="644525"/>
          </a:xfrm>
          <a:prstGeom prst="rect">
            <a:avLst/>
          </a:prstGeom>
          <a:noFill/>
        </p:spPr>
        <p:txBody>
          <a:bodyPr wrap="square" rtlCol="0" anchor="t">
            <a:spAutoFit/>
          </a:bodyPr>
          <a:lstStyle/>
          <a:p>
            <a:r>
              <a:rPr lang="zh-CN" altLang="en-US" sz="3600" b="1" i="0" noProof="1">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sym typeface="+mn-ea"/>
              </a:rPr>
              <a:t>音乐与姊妹艺术相结合的形式</a:t>
            </a:r>
            <a:endParaRPr lang="zh-CN" altLang="en-US" sz="3600" b="1" i="0" noProof="1">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图片 816133" descr="treble_clef"/>
          <p:cNvPicPr>
            <a:picLocks noChangeAspect="1"/>
          </p:cNvPicPr>
          <p:nvPr/>
        </p:nvPicPr>
        <p:blipFill>
          <a:blip r:embed="rId1" cstate="print"/>
          <a:stretch>
            <a:fillRect/>
          </a:stretch>
        </p:blipFill>
        <p:spPr>
          <a:xfrm>
            <a:off x="349250" y="407988"/>
            <a:ext cx="835025" cy="1916112"/>
          </a:xfrm>
          <a:prstGeom prst="rect">
            <a:avLst/>
          </a:prstGeom>
          <a:noFill/>
          <a:ln w="9525">
            <a:noFill/>
          </a:ln>
          <a:effectLst>
            <a:outerShdw dist="107763" dir="13499999" algn="ctr" rotWithShape="0">
              <a:srgbClr val="808080">
                <a:alpha val="50000"/>
              </a:srgbClr>
            </a:outerShdw>
          </a:effectLst>
        </p:spPr>
      </p:pic>
      <p:pic>
        <p:nvPicPr>
          <p:cNvPr id="158722"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58723"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37615" y="2098675"/>
            <a:ext cx="7436485" cy="3124200"/>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600" b="1"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 2.</a:t>
            </a:r>
            <a:r>
              <a:rPr lang="zh-CN" altLang="en-US" sz="3200" b="1" i="0" strike="noStrike"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sym typeface="+mn-ea"/>
              </a:rPr>
              <a:t>结合学习创作于中国近现代历史中有代表性的音乐，理解音乐与社会生活的关系。</a:t>
            </a:r>
            <a:endParaRPr lang="zh-CN" altLang="en-US" sz="3200" b="1" i="0" strike="noStrike"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sym typeface="+mn-ea"/>
            </a:endParaRPr>
          </a:p>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endParaRPr kumimoji="0" lang="zh-CN" altLang="en-US" sz="32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cs typeface="+mn-cs"/>
              <a:sym typeface="+mn-ea"/>
            </a:endParaRPr>
          </a:p>
          <a:p>
            <a:pPr algn="l" fontAlgn="base"/>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图片 816133" descr="treble_clef"/>
          <p:cNvPicPr>
            <a:picLocks noChangeAspect="1"/>
          </p:cNvPicPr>
          <p:nvPr/>
        </p:nvPicPr>
        <p:blipFill>
          <a:blip r:embed="rId1" cstate="print"/>
          <a:stretch>
            <a:fillRect/>
          </a:stretch>
        </p:blipFill>
        <p:spPr>
          <a:xfrm>
            <a:off x="358775" y="423863"/>
            <a:ext cx="835025" cy="1916112"/>
          </a:xfrm>
          <a:prstGeom prst="rect">
            <a:avLst/>
          </a:prstGeom>
          <a:noFill/>
          <a:ln w="9525">
            <a:noFill/>
          </a:ln>
          <a:effectLst>
            <a:outerShdw dist="107763" dir="13499999" algn="ctr" rotWithShape="0">
              <a:srgbClr val="808080">
                <a:alpha val="50000"/>
              </a:srgbClr>
            </a:outerShdw>
          </a:effectLst>
        </p:spPr>
      </p:pic>
      <p:sp>
        <p:nvSpPr>
          <p:cNvPr id="2" name="文本框 1"/>
          <p:cNvSpPr txBox="1"/>
          <p:nvPr/>
        </p:nvSpPr>
        <p:spPr>
          <a:xfrm>
            <a:off x="1003300" y="1739900"/>
            <a:ext cx="7862888" cy="3685540"/>
          </a:xfrm>
          <a:prstGeom prst="rect">
            <a:avLst/>
          </a:prstGeom>
          <a:noFill/>
        </p:spPr>
        <p:txBody>
          <a:bodyPr wrap="square" rtlCol="0" anchor="t">
            <a:spAutoFit/>
          </a:bodyPr>
          <a:lstStyle/>
          <a:p>
            <a:r>
              <a:rPr lang="en-US" altLang="zh-CN" sz="24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a:t>
            </a:r>
            <a:r>
              <a:rPr lang="en-US" altLang="zh-CN"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从鸦片战争到五四运动前</a:t>
            </a:r>
            <a:r>
              <a:rPr lang="zh-CN" altLang="en-US"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a:t>
            </a:r>
            <a:r>
              <a:rPr lang="en-US" altLang="zh-CN"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1840~1919</a:t>
            </a:r>
            <a:r>
              <a:rPr lang="zh-CN" altLang="en-US"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a:t>
            </a:r>
            <a:r>
              <a:rPr lang="en-US" altLang="zh-CN"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从五四运动到新民主主义革命胜利</a:t>
            </a:r>
            <a:r>
              <a:rPr lang="zh-CN" altLang="en-US"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a:t>
            </a:r>
            <a:r>
              <a:rPr lang="en-US" altLang="zh-CN"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1919~1949</a:t>
            </a:r>
            <a:r>
              <a:rPr lang="zh-CN" altLang="en-US"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a:t>
            </a:r>
            <a:endParaRPr lang="zh-CN" altLang="en-US"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endParaRPr>
          </a:p>
          <a:p>
            <a:r>
              <a:rPr lang="en-US" altLang="zh-CN" sz="2000" b="1"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a:t>
            </a:r>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学堂乐歌</a:t>
            </a:r>
            <a:r>
              <a:rPr lang="en-US" altLang="zh-CN"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a:t>
            </a:r>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中国新音乐的先声</a:t>
            </a:r>
            <a:endPar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endParaRPr>
          </a:p>
          <a:p>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艺术歌曲创作</a:t>
            </a:r>
            <a:r>
              <a:rPr lang="en-US" altLang="zh-CN"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a:t>
            </a:r>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中国新音乐的开路先锋       </a:t>
            </a:r>
            <a:endPar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endParaRPr>
          </a:p>
          <a:p>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歌剧创作</a:t>
            </a:r>
            <a:r>
              <a:rPr lang="en-US" altLang="zh-CN"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a:t>
            </a:r>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揭开中国新歌剧历史的第一页</a:t>
            </a:r>
            <a:endParaRPr lang="zh-CN" altLang="en-US" sz="2400" i="0" noProof="1">
              <a:solidFill>
                <a:srgbClr val="C00000"/>
              </a:solidFill>
              <a:effectLst>
                <a:outerShdw blurRad="38100" dist="19050" dir="2700000" algn="tl" rotWithShape="0">
                  <a:schemeClr val="dk1">
                    <a:alpha val="40000"/>
                  </a:schemeClr>
                </a:outerShdw>
              </a:effectLst>
              <a:ea typeface="华文新魏" panose="02010800040101010101" pitchFamily="2" charset="-122"/>
              <a:sym typeface="+mn-ea"/>
            </a:endParaRPr>
          </a:p>
          <a:p>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器乐创作</a:t>
            </a:r>
            <a:r>
              <a:rPr lang="en-US" altLang="zh-CN"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a:t>
            </a:r>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民族音调与西洋手法的融合</a:t>
            </a:r>
            <a:endParaRPr lang="zh-CN" altLang="en-US" sz="2400" i="0" noProof="1">
              <a:solidFill>
                <a:srgbClr val="C00000"/>
              </a:solidFill>
              <a:effectLst>
                <a:outerShdw blurRad="38100" dist="19050" dir="2700000" algn="tl" rotWithShape="0">
                  <a:schemeClr val="dk1">
                    <a:alpha val="40000"/>
                  </a:schemeClr>
                </a:outerShdw>
              </a:effectLst>
              <a:ea typeface="华文新魏" panose="02010800040101010101" pitchFamily="2" charset="-122"/>
              <a:sym typeface="+mn-ea"/>
            </a:endParaRPr>
          </a:p>
          <a:p>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a:t>
            </a:r>
            <a:endParaRPr lang="en-US" altLang="zh-CN" sz="2400" i="0" noProof="1">
              <a:solidFill>
                <a:srgbClr val="C00000"/>
              </a:solidFill>
              <a:effectLst>
                <a:outerShdw blurRad="38100" dist="19050" dir="2700000" algn="tl" rotWithShape="0">
                  <a:schemeClr val="dk1">
                    <a:alpha val="40000"/>
                  </a:schemeClr>
                </a:outerShdw>
              </a:effectLst>
              <a:ea typeface="华文新魏" panose="02010800040101010101" pitchFamily="2" charset="-122"/>
              <a:sym typeface="+mn-ea"/>
            </a:endParaRPr>
          </a:p>
          <a:p>
            <a:endParaRPr lang="zh-CN" altLang="en-US" sz="2400" i="0" noProof="1">
              <a:solidFill>
                <a:srgbClr val="C00000"/>
              </a:solidFill>
              <a:effectLst>
                <a:outerShdw blurRad="38100" dist="19050" dir="2700000" algn="tl" rotWithShape="0">
                  <a:schemeClr val="dk1">
                    <a:alpha val="40000"/>
                  </a:schemeClr>
                </a:outerShdw>
              </a:effectLst>
              <a:ea typeface="华文新魏" panose="02010800040101010101" pitchFamily="2" charset="-122"/>
              <a:sym typeface="+mn-ea"/>
            </a:endParaRPr>
          </a:p>
          <a:p>
            <a:r>
              <a:rPr lang="zh-CN" altLang="en-US" sz="2400" i="0" noProof="1">
                <a:solidFill>
                  <a:srgbClr val="C00000"/>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a:t>
            </a:r>
            <a:r>
              <a:rPr lang="zh-CN" altLang="en-US" sz="2400" i="0" noProof="1">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华文新魏" panose="02010800040101010101" pitchFamily="2" charset="-122"/>
                <a:cs typeface="+mn-cs"/>
                <a:sym typeface="+mn-ea"/>
              </a:rPr>
              <a:t>    </a:t>
            </a:r>
            <a:endParaRPr lang="zh-CN" altLang="en-US" sz="2400" i="0" noProof="1">
              <a:solidFill>
                <a:srgbClr val="0000FF"/>
              </a:solidFill>
              <a:effectLst>
                <a:outerShdw blurRad="38100" dist="19050" dir="2700000" algn="tl" rotWithShape="0">
                  <a:schemeClr val="dk1">
                    <a:alpha val="40000"/>
                  </a:schemeClr>
                </a:outerShdw>
              </a:effectLst>
              <a:ea typeface="华文新魏" panose="02010800040101010101" pitchFamily="2" charset="-122"/>
              <a:sym typeface="+mn-ea"/>
            </a:endParaRPr>
          </a:p>
          <a:p>
            <a:pPr>
              <a:lnSpc>
                <a:spcPct val="90000"/>
              </a:lnSpc>
            </a:pPr>
            <a:endParaRPr lang="zh-CN" altLang="en-US" sz="2400" i="0" noProof="1">
              <a:solidFill>
                <a:srgbClr val="0000FF"/>
              </a:solidFill>
              <a:effectLst>
                <a:outerShdw blurRad="38100" dist="19050" dir="2700000" algn="tl" rotWithShape="0">
                  <a:schemeClr val="dk1">
                    <a:alpha val="40000"/>
                  </a:schemeClr>
                </a:outerShdw>
              </a:effectLst>
              <a:ea typeface="华文新魏" panose="02010800040101010101" pitchFamily="2" charset="-122"/>
              <a:sym typeface="+mn-ea"/>
            </a:endParaRPr>
          </a:p>
        </p:txBody>
      </p:sp>
      <p:sp>
        <p:nvSpPr>
          <p:cNvPr id="3" name="文本框 2"/>
          <p:cNvSpPr txBox="1"/>
          <p:nvPr/>
        </p:nvSpPr>
        <p:spPr>
          <a:xfrm>
            <a:off x="1350010" y="965200"/>
            <a:ext cx="6443324" cy="645160"/>
          </a:xfrm>
          <a:prstGeom prst="rect">
            <a:avLst/>
          </a:prstGeom>
          <a:noFill/>
        </p:spPr>
        <p:txBody>
          <a:bodyPr wrap="square" rtlCol="0">
            <a:spAutoFit/>
          </a:bodyPr>
          <a:lstStyle/>
          <a:p>
            <a:r>
              <a:rPr lang="zh-CN" altLang="en-US" sz="3600" b="1" i="0" noProof="1">
                <a:ln w="22225">
                  <a:solidFill>
                    <a:schemeClr val="accent2"/>
                  </a:solidFill>
                  <a:prstDash val="solid"/>
                </a:ln>
                <a:solidFill>
                  <a:schemeClr val="accent2">
                    <a:lumMod val="40000"/>
                    <a:lumOff val="60000"/>
                  </a:schemeClr>
                </a:solidFill>
                <a:latin typeface="黑体" panose="02010609060101010101" pitchFamily="2" charset="-122"/>
                <a:ea typeface="黑体" panose="02010609060101010101" pitchFamily="2" charset="-122"/>
                <a:cs typeface="+mn-cs"/>
              </a:rPr>
              <a:t>切入点：</a:t>
            </a:r>
            <a:r>
              <a:rPr lang="zh-CN" altLang="en-US" sz="3600" b="1" i="0"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cs typeface="+mn-cs"/>
              </a:rPr>
              <a:t>中国近代音乐概况</a:t>
            </a:r>
            <a:endParaRPr lang="zh-CN" altLang="en-US" sz="3600" b="1" i="0"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cs typeface="+mn-cs"/>
            </a:endParaRPr>
          </a:p>
        </p:txBody>
      </p:sp>
      <p:sp>
        <p:nvSpPr>
          <p:cNvPr id="4" name="五边形 3"/>
          <p:cNvSpPr/>
          <p:nvPr/>
        </p:nvSpPr>
        <p:spPr>
          <a:xfrm>
            <a:off x="1268711" y="4323079"/>
            <a:ext cx="7331710" cy="1564640"/>
          </a:xfrm>
          <a:prstGeom prst="homePlate">
            <a:avLst/>
          </a:prstGeom>
          <a:solidFill>
            <a:srgbClr val="D3C12B"/>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altLang="zh-CN" sz="1800" i="0" strike="noStrike" noProof="1">
                <a:solidFill>
                  <a:schemeClr val="accent4"/>
                </a:solidFill>
                <a:latin typeface="华文新魏" panose="02010800040101010101" pitchFamily="2" charset="-122"/>
                <a:ea typeface="华文新魏" panose="02010800040101010101" pitchFamily="2" charset="-122"/>
                <a:sym typeface="+mn-ea"/>
              </a:rPr>
              <a:t>         20</a:t>
            </a:r>
            <a:r>
              <a:rPr lang="zh-CN" altLang="en-US" sz="1800" i="0" strike="noStrike" noProof="1">
                <a:solidFill>
                  <a:schemeClr val="accent4"/>
                </a:solidFill>
                <a:latin typeface="华文新魏" panose="02010800040101010101" pitchFamily="2" charset="-122"/>
                <a:ea typeface="华文新魏" panose="02010800040101010101" pitchFamily="2" charset="-122"/>
                <a:sym typeface="+mn-ea"/>
              </a:rPr>
              <a:t>世纪初，在中国社会剧烈动荡变革和中西方文化</a:t>
            </a:r>
            <a:endParaRPr lang="zh-CN" altLang="en-US" sz="1800" i="0" strike="noStrike" noProof="1">
              <a:solidFill>
                <a:schemeClr val="accent4"/>
              </a:solidFill>
              <a:latin typeface="华文新魏" panose="02010800040101010101" pitchFamily="2" charset="-122"/>
              <a:ea typeface="华文新魏" panose="02010800040101010101" pitchFamily="2" charset="-122"/>
              <a:sym typeface="+mn-ea"/>
            </a:endParaRPr>
          </a:p>
          <a:p>
            <a:pPr algn="l" fontAlgn="base"/>
            <a:r>
              <a:rPr lang="zh-CN" altLang="en-US" sz="1800" i="0" strike="noStrike" noProof="1">
                <a:solidFill>
                  <a:schemeClr val="accent4"/>
                </a:solidFill>
                <a:latin typeface="华文新魏" panose="02010800040101010101" pitchFamily="2" charset="-122"/>
                <a:ea typeface="华文新魏" panose="02010800040101010101" pitchFamily="2" charset="-122"/>
                <a:sym typeface="+mn-ea"/>
              </a:rPr>
              <a:t>广泛交流的历史背景下，中国音乐和人们的音乐生活也随之发生了婵变和转型。</a:t>
            </a:r>
            <a:r>
              <a:rPr lang="zh-CN" altLang="en-US" sz="1800" i="0" strike="noStrike" noProof="1">
                <a:solidFill>
                  <a:schemeClr val="accent4"/>
                </a:solidFill>
                <a:effectLst>
                  <a:outerShdw blurRad="38100" dist="19050" dir="2700000" algn="tl" rotWithShape="0">
                    <a:schemeClr val="dk1">
                      <a:alpha val="40000"/>
                    </a:schemeClr>
                  </a:outerShdw>
                </a:effectLst>
                <a:uLnTx/>
                <a:uFillTx/>
                <a:ea typeface="华文新魏" panose="02010800040101010101" pitchFamily="2" charset="-122"/>
                <a:sym typeface="+mn-ea"/>
              </a:rPr>
              <a:t>中国近现代历史上的新音乐发展，使中国音乐文化的宝库由于音乐家们的创造而变得无比灿烂辉煌。     </a:t>
            </a:r>
            <a:endParaRPr lang="zh-CN" altLang="en-US" sz="1800" i="0" strike="noStrike" noProof="1">
              <a:solidFill>
                <a:schemeClr val="accent4"/>
              </a:solidFill>
              <a:effectLst>
                <a:outerShdw blurRad="38100" dist="19050" dir="2700000" algn="tl" rotWithShape="0">
                  <a:schemeClr val="dk1">
                    <a:alpha val="40000"/>
                  </a:schemeClr>
                </a:outerShdw>
              </a:effectLst>
              <a:uLnTx/>
              <a:uFillTx/>
              <a:ea typeface="华文新魏" panose="02010800040101010101" pitchFamily="2" charset="-122"/>
              <a:sym typeface="+mn-ea"/>
            </a:endParaRPr>
          </a:p>
          <a:p>
            <a:pPr algn="l" fontAlgn="base"/>
            <a:endParaRPr lang="zh-CN" altLang="en-US" sz="1800" i="0" strike="noStrike" noProof="1">
              <a:ln w="22225">
                <a:solidFill>
                  <a:schemeClr val="accent2"/>
                </a:solidFill>
                <a:prstDash val="solid"/>
              </a:ln>
              <a:solidFill>
                <a:schemeClr val="accent4"/>
              </a:solidFill>
              <a:effectLst>
                <a:outerShdw blurRad="38100" dist="19050" dir="2700000" algn="tl" rotWithShape="0">
                  <a:schemeClr val="dk1">
                    <a:alpha val="40000"/>
                  </a:schemeClr>
                </a:outerShdw>
              </a:effectLst>
              <a:uLnTx/>
              <a:uFillTx/>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图片 816133" descr="treble_clef"/>
          <p:cNvPicPr>
            <a:picLocks noChangeAspect="1"/>
          </p:cNvPicPr>
          <p:nvPr/>
        </p:nvPicPr>
        <p:blipFill>
          <a:blip r:embed="rId1" cstate="print"/>
          <a:stretch>
            <a:fillRect/>
          </a:stretch>
        </p:blipFill>
        <p:spPr>
          <a:xfrm>
            <a:off x="349250" y="407988"/>
            <a:ext cx="835025" cy="1916112"/>
          </a:xfrm>
          <a:prstGeom prst="rect">
            <a:avLst/>
          </a:prstGeom>
          <a:noFill/>
          <a:ln w="9525">
            <a:noFill/>
          </a:ln>
          <a:effectLst>
            <a:outerShdw dist="107763" dir="13499999" algn="ctr" rotWithShape="0">
              <a:srgbClr val="808080">
                <a:alpha val="50000"/>
              </a:srgbClr>
            </a:outerShdw>
          </a:effectLst>
        </p:spPr>
      </p:pic>
      <p:sp>
        <p:nvSpPr>
          <p:cNvPr id="164866" name="文本框 2"/>
          <p:cNvSpPr txBox="1"/>
          <p:nvPr/>
        </p:nvSpPr>
        <p:spPr>
          <a:xfrm>
            <a:off x="823913" y="2457450"/>
            <a:ext cx="6985000" cy="460375"/>
          </a:xfrm>
          <a:prstGeom prst="rect">
            <a:avLst/>
          </a:prstGeom>
          <a:noFill/>
          <a:ln w="9525">
            <a:noFill/>
          </a:ln>
        </p:spPr>
        <p:txBody>
          <a:bodyPr wrap="square" anchor="t">
            <a:spAutoFit/>
          </a:bodyPr>
          <a:lstStyle/>
          <a:p>
            <a:r>
              <a:rPr lang="en-US" altLang="zh-CN" sz="2400" i="0">
                <a:solidFill>
                  <a:srgbClr val="0000FF"/>
                </a:solidFill>
                <a:latin typeface="华文新魏" panose="02010800040101010101" pitchFamily="2" charset="-122"/>
                <a:ea typeface="华文新魏" panose="02010800040101010101" pitchFamily="2" charset="-122"/>
              </a:rPr>
              <a:t>         </a:t>
            </a:r>
            <a:endParaRPr lang="zh-CN" altLang="en-US" sz="2400" i="0">
              <a:solidFill>
                <a:srgbClr val="0000FF"/>
              </a:solidFill>
              <a:latin typeface="华文新魏" panose="02010800040101010101" pitchFamily="2" charset="-122"/>
              <a:ea typeface="华文新魏" panose="02010800040101010101" pitchFamily="2" charset="-122"/>
            </a:endParaRPr>
          </a:p>
        </p:txBody>
      </p:sp>
      <p:sp>
        <p:nvSpPr>
          <p:cNvPr id="3" name="文本框 2"/>
          <p:cNvSpPr txBox="1"/>
          <p:nvPr/>
        </p:nvSpPr>
        <p:spPr>
          <a:xfrm>
            <a:off x="986155" y="2064068"/>
            <a:ext cx="7742238" cy="3365500"/>
          </a:xfrm>
          <a:prstGeom prst="rect">
            <a:avLst/>
          </a:prstGeom>
          <a:noFill/>
        </p:spPr>
        <p:txBody>
          <a:bodyPr wrap="square" rtlCol="0" anchor="t">
            <a:spAutoFit/>
          </a:bodyPr>
          <a:lstStyle/>
          <a:p>
            <a:r>
              <a:rPr lang="en-US" altLang="en-US" sz="2400" b="1" i="0" noProof="1">
                <a:solidFill>
                  <a:schemeClr val="accent2"/>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28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大致可分为三个阶段：  </a:t>
            </a:r>
            <a:r>
              <a:rPr lang="zh-CN" altLang="en-US" sz="2800" b="1"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a:t>
            </a:r>
            <a:endParaRPr lang="zh-CN" altLang="en-US" sz="2800" b="1"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endParaRPr>
          </a:p>
          <a:p>
            <a:pPr>
              <a:lnSpc>
                <a:spcPct val="110000"/>
              </a:lnSpc>
            </a:pPr>
            <a:r>
              <a:rPr lang="zh-CN" altLang="en-US" sz="2800" b="1" i="0"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zh-CN"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a:t>
            </a:r>
            <a:r>
              <a:rPr lang="zh-CN" altLang="en-US"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建国后的</a:t>
            </a:r>
            <a:r>
              <a:rPr lang="en-US" altLang="zh-CN"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17</a:t>
            </a:r>
            <a:r>
              <a:rPr lang="zh-CN" altLang="en-US"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年，音乐事业取得巨大成就。</a:t>
            </a:r>
            <a:endParaRPr lang="zh-CN" altLang="en-US"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endParaRPr>
          </a:p>
          <a:p>
            <a:pPr>
              <a:lnSpc>
                <a:spcPct val="110000"/>
              </a:lnSpc>
            </a:pPr>
            <a:r>
              <a:rPr lang="zh-CN" altLang="en-US"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zh-CN" sz="2800"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 </a:t>
            </a:r>
            <a:r>
              <a:rPr lang="en-US" altLang="zh-CN"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a:t>
            </a:r>
            <a:r>
              <a:rPr lang="zh-CN" altLang="en-US"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文化大革命的</a:t>
            </a:r>
            <a:r>
              <a:rPr lang="en-US" altLang="zh-CN"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10</a:t>
            </a:r>
            <a:r>
              <a:rPr lang="zh-CN" altLang="en-US"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年，使中国音乐事业遭受了一场巨大的灾难。 </a:t>
            </a:r>
            <a:endParaRPr lang="zh-CN" altLang="en-US"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endParaRPr>
          </a:p>
          <a:p>
            <a:pPr>
              <a:lnSpc>
                <a:spcPct val="110000"/>
              </a:lnSpc>
            </a:pPr>
            <a:r>
              <a:rPr lang="en-US" altLang="zh-CN"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         ——</a:t>
            </a:r>
            <a:r>
              <a:rPr lang="zh-CN" altLang="en-US"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从粉碎</a:t>
            </a:r>
            <a:r>
              <a:rPr lang="en-US" altLang="zh-CN"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a:t>
            </a:r>
            <a:r>
              <a:rPr lang="zh-CN" altLang="en-US"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四人帮</a:t>
            </a:r>
            <a:r>
              <a:rPr lang="en-US" altLang="zh-CN"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a:t>
            </a:r>
            <a:r>
              <a:rPr lang="zh-CN" altLang="en-US" sz="2800" b="1"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宋体" panose="02010600030101010101" pitchFamily="2" charset="-122"/>
              </a:rPr>
              <a:t>到改革开放，音乐重现勃勃生机。</a:t>
            </a:r>
            <a:endParaRPr lang="zh-CN" altLang="en-US"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endParaRPr>
          </a:p>
          <a:p>
            <a:pPr>
              <a:lnSpc>
                <a:spcPct val="110000"/>
              </a:lnSpc>
            </a:pPr>
            <a:endParaRPr lang="zh-CN" altLang="en-US" sz="2800" b="1" i="0"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endParaRPr>
          </a:p>
        </p:txBody>
      </p:sp>
      <p:sp>
        <p:nvSpPr>
          <p:cNvPr id="164869" name="文本框 3"/>
          <p:cNvSpPr txBox="1"/>
          <p:nvPr/>
        </p:nvSpPr>
        <p:spPr>
          <a:xfrm>
            <a:off x="1279525" y="919163"/>
            <a:ext cx="6697663" cy="584200"/>
          </a:xfrm>
          <a:prstGeom prst="rect">
            <a:avLst/>
          </a:prstGeom>
          <a:noFill/>
          <a:ln w="9525">
            <a:noFill/>
          </a:ln>
        </p:spPr>
        <p:txBody>
          <a:bodyPr wrap="square" anchor="t">
            <a:spAutoFit/>
          </a:bodyPr>
          <a:lstStyle/>
          <a:p>
            <a:r>
              <a:rPr lang="en-US" altLang="en-US" sz="3200" b="1" i="0">
                <a:solidFill>
                  <a:schemeClr val="accent2"/>
                </a:solidFill>
                <a:latin typeface="华文新魏" panose="02010800040101010101" pitchFamily="2" charset="-122"/>
                <a:ea typeface="华文新魏" panose="02010800040101010101" pitchFamily="2" charset="-122"/>
                <a:sym typeface="宋体" panose="02010600030101010101" pitchFamily="2" charset="-122"/>
              </a:rPr>
              <a:t> ●  </a:t>
            </a:r>
            <a:r>
              <a:rPr lang="zh-CN" altLang="en-US" sz="3200" b="1" i="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rPr>
              <a:t>中国现代音乐概况</a:t>
            </a:r>
            <a:endParaRPr lang="zh-CN" altLang="en-US" sz="3200" b="1" i="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67938"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67939"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46468" y="2098675"/>
            <a:ext cx="7436485" cy="3124200"/>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fontAlgn="base"/>
            <a:r>
              <a:rPr lang="en-US" altLang="zh-CN" sz="3600" b="1" i="0" strike="noStrike" noProof="1">
                <a:solidFill>
                  <a:schemeClr val="accent4"/>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chemeClr val="accent4"/>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chemeClr val="accent4"/>
                </a:solidFill>
                <a:latin typeface="华文新魏" panose="02010800040101010101" pitchFamily="2" charset="-122"/>
                <a:ea typeface="华文新魏" panose="02010800040101010101" pitchFamily="2" charset="-122"/>
                <a:sym typeface="+mn-ea"/>
              </a:rPr>
              <a:t>      3.</a:t>
            </a:r>
            <a:r>
              <a:rPr lang="zh-CN" altLang="en-US" sz="3200" b="1" i="0" strike="noStrike" noProof="1">
                <a:solidFill>
                  <a:schemeClr val="accent4"/>
                </a:solidFill>
                <a:effectLst/>
                <a:uLnTx/>
                <a:uFillTx/>
                <a:latin typeface="Times New Roman" panose="02020603050405020304" pitchFamily="18" charset="0"/>
                <a:ea typeface="华文新魏" panose="02010800040101010101" pitchFamily="2" charset="-122"/>
                <a:sym typeface="+mn-ea"/>
              </a:rPr>
              <a:t>借助鉴赏欧洲古典音乐，理解音乐与历史文化的关系。</a:t>
            </a:r>
            <a:endParaRPr lang="zh-CN" altLang="en-US" sz="3200" b="1" i="0" strike="noStrike" noProof="1">
              <a:solidFill>
                <a:schemeClr val="accent4"/>
              </a:solidFill>
              <a:effectLst/>
              <a:uLnTx/>
              <a:uFillTx/>
              <a:latin typeface="Times New Roman" panose="02020603050405020304" pitchFamily="18" charset="0"/>
              <a:ea typeface="华文新魏" panose="02010800040101010101" pitchFamily="2" charset="-122"/>
              <a:sym typeface="+mn-ea"/>
            </a:endParaRPr>
          </a:p>
          <a:p>
            <a:pPr algn="l" fontAlgn="base"/>
            <a:r>
              <a:rPr lang="en-US" altLang="zh-CN" sz="3200" b="1" i="0" strike="noStrike" noProof="1">
                <a:solidFill>
                  <a:schemeClr val="accent4"/>
                </a:solidFill>
                <a:latin typeface="华文新魏" panose="02010800040101010101" pitchFamily="2" charset="-122"/>
                <a:ea typeface="华文新魏" panose="02010800040101010101" pitchFamily="2" charset="-122"/>
                <a:sym typeface="+mn-ea"/>
              </a:rPr>
              <a:t> </a:t>
            </a:r>
            <a:endParaRPr lang="en-US" altLang="zh-CN" sz="3200" b="1" i="0" strike="noStrike" noProof="1">
              <a:solidFill>
                <a:schemeClr val="accent4"/>
              </a:solidFill>
              <a:effectLst/>
              <a:latin typeface="华文新魏" panose="02010800040101010101" pitchFamily="2" charset="-122"/>
              <a:ea typeface="华文新魏"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图片 816133" descr="treble_clef"/>
          <p:cNvPicPr>
            <a:picLocks noChangeAspect="1"/>
          </p:cNvPicPr>
          <p:nvPr/>
        </p:nvPicPr>
        <p:blipFill>
          <a:blip r:embed="rId1" cstate="print"/>
          <a:stretch>
            <a:fillRect/>
          </a:stretch>
        </p:blipFill>
        <p:spPr>
          <a:xfrm>
            <a:off x="349250" y="407988"/>
            <a:ext cx="835025" cy="1916112"/>
          </a:xfrm>
          <a:prstGeom prst="rect">
            <a:avLst/>
          </a:prstGeom>
          <a:noFill/>
          <a:ln w="9525">
            <a:noFill/>
          </a:ln>
          <a:effectLst>
            <a:outerShdw dist="107763" dir="13499999" algn="ctr" rotWithShape="0">
              <a:srgbClr val="808080">
                <a:alpha val="50000"/>
              </a:srgbClr>
            </a:outerShdw>
          </a:effectLst>
        </p:spPr>
      </p:pic>
      <p:sp>
        <p:nvSpPr>
          <p:cNvPr id="168962" name="文本框 2"/>
          <p:cNvSpPr txBox="1"/>
          <p:nvPr/>
        </p:nvSpPr>
        <p:spPr>
          <a:xfrm>
            <a:off x="823913" y="2457450"/>
            <a:ext cx="6985000" cy="460375"/>
          </a:xfrm>
          <a:prstGeom prst="rect">
            <a:avLst/>
          </a:prstGeom>
          <a:noFill/>
          <a:ln w="9525">
            <a:noFill/>
          </a:ln>
        </p:spPr>
        <p:txBody>
          <a:bodyPr anchor="t">
            <a:spAutoFit/>
          </a:bodyPr>
          <a:lstStyle/>
          <a:p>
            <a:r>
              <a:rPr lang="en-US" altLang="zh-CN" sz="2400" i="0">
                <a:solidFill>
                  <a:srgbClr val="0000FF"/>
                </a:solidFill>
                <a:latin typeface="华文新魏" panose="02010800040101010101" pitchFamily="2" charset="-122"/>
                <a:ea typeface="华文新魏" panose="02010800040101010101" pitchFamily="2" charset="-122"/>
              </a:rPr>
              <a:t>         </a:t>
            </a:r>
            <a:endParaRPr lang="zh-CN" altLang="en-US" sz="2400" i="0">
              <a:solidFill>
                <a:srgbClr val="0000FF"/>
              </a:solidFill>
              <a:latin typeface="华文新魏" panose="02010800040101010101" pitchFamily="2" charset="-122"/>
              <a:ea typeface="华文新魏" panose="02010800040101010101" pitchFamily="2" charset="-122"/>
            </a:endParaRPr>
          </a:p>
        </p:txBody>
      </p:sp>
      <p:sp>
        <p:nvSpPr>
          <p:cNvPr id="3" name="文本框 2"/>
          <p:cNvSpPr txBox="1"/>
          <p:nvPr/>
        </p:nvSpPr>
        <p:spPr>
          <a:xfrm>
            <a:off x="1184275" y="1889443"/>
            <a:ext cx="7240587" cy="4154169"/>
          </a:xfrm>
          <a:prstGeom prst="rect">
            <a:avLst/>
          </a:prstGeom>
          <a:noFill/>
        </p:spPr>
        <p:txBody>
          <a:bodyPr wrap="square" rtlCol="0" anchor="t">
            <a:spAutoFit/>
          </a:bodyPr>
          <a:lstStyle/>
          <a:p>
            <a:r>
              <a:rPr lang="en-US" altLang="en-US" sz="2400" b="1" i="0" noProof="1">
                <a:solidFill>
                  <a:schemeClr val="accent2"/>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en-US" sz="2000" b="1" i="0" noProof="1">
                <a:ln w="22225">
                  <a:solidFill>
                    <a:schemeClr val="accent2"/>
                  </a:solidFill>
                  <a:prstDash val="solid"/>
                </a:ln>
                <a:solidFill>
                  <a:srgbClr val="C00000"/>
                </a:solidFill>
                <a:latin typeface="华文新魏" panose="02010800040101010101" pitchFamily="2" charset="-122"/>
                <a:ea typeface="华文新魏" panose="02010800040101010101" pitchFamily="2" charset="-122"/>
                <a:cs typeface="+mn-cs"/>
                <a:sym typeface="宋体" panose="02010600030101010101" pitchFamily="2" charset="-122"/>
              </a:rPr>
              <a:t>●</a:t>
            </a:r>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巴洛克时期</a:t>
            </a:r>
            <a:r>
              <a:rPr lang="zh-CN" altLang="en-US" sz="2000" b="1"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mn-ea"/>
              </a:rPr>
              <a:t>：打破规整的奇异探索，</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mn-ea"/>
              </a:rPr>
              <a:t>声乐、器乐、歌剧三足鼎立；</a:t>
            </a:r>
            <a:endParaRPr lang="zh-CN" altLang="en-US" sz="2000" b="1"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mn-ea"/>
            </a:endParaRPr>
          </a:p>
          <a:p>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en-US" sz="2000" b="1" i="0" noProof="1">
                <a:ln w="22225">
                  <a:solidFill>
                    <a:schemeClr val="accent2"/>
                  </a:solidFill>
                  <a:prstDash val="solid"/>
                </a:ln>
                <a:solidFill>
                  <a:srgbClr val="C00000"/>
                </a:solidFill>
                <a:latin typeface="华文新魏" panose="02010800040101010101" pitchFamily="2" charset="-122"/>
                <a:ea typeface="华文新魏" panose="02010800040101010101" pitchFamily="2" charset="-122"/>
                <a:cs typeface="+mn-cs"/>
                <a:sym typeface="宋体" panose="02010600030101010101" pitchFamily="2" charset="-122"/>
              </a:rPr>
              <a:t>●</a:t>
            </a:r>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古典主义时期：完美结构的理性追求，</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mn-ea"/>
              </a:rPr>
              <a:t>以音乐语言本身来展示人的精神世界；</a:t>
            </a:r>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endPar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endParaRPr>
          </a:p>
          <a:p>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en-US" sz="2000" b="1" i="0" noProof="1">
                <a:ln w="22225">
                  <a:solidFill>
                    <a:schemeClr val="accent2"/>
                  </a:solidFill>
                  <a:prstDash val="solid"/>
                </a:ln>
                <a:solidFill>
                  <a:srgbClr val="C00000"/>
                </a:solidFill>
                <a:latin typeface="华文新魏" panose="02010800040101010101" pitchFamily="2" charset="-122"/>
                <a:ea typeface="华文新魏" panose="02010800040101010101" pitchFamily="2" charset="-122"/>
                <a:cs typeface="+mn-cs"/>
                <a:sym typeface="宋体" panose="02010600030101010101" pitchFamily="2" charset="-122"/>
              </a:rPr>
              <a:t>●</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浪漫主义时期：势如破竹的自觉反抗，</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mn-ea"/>
              </a:rPr>
              <a:t>特有的强烈、自由、奔放的风格；</a:t>
            </a:r>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endPar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endParaRPr>
          </a:p>
          <a:p>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en-US" sz="2000" b="1" i="0" noProof="1">
                <a:ln w="22225">
                  <a:solidFill>
                    <a:schemeClr val="accent2"/>
                  </a:solidFill>
                  <a:prstDash val="solid"/>
                </a:ln>
                <a:solidFill>
                  <a:srgbClr val="C00000"/>
                </a:solidFill>
                <a:latin typeface="华文新魏" panose="02010800040101010101" pitchFamily="2" charset="-122"/>
                <a:ea typeface="华文新魏" panose="02010800040101010101" pitchFamily="2" charset="-122"/>
                <a:cs typeface="+mn-cs"/>
                <a:sym typeface="宋体" panose="02010600030101010101" pitchFamily="2" charset="-122"/>
              </a:rPr>
              <a:t>●</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民族乐派：表现自我的本真情怀，</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mn-ea"/>
              </a:rPr>
              <a:t>以本国民间音乐素材表现爱国主义的主题，借以激发人民反抗封建和外族统治；</a:t>
            </a:r>
            <a:endParaRPr lang="zh-CN" altLang="en-US" sz="2000" b="1" i="0" noProof="1">
              <a:solidFill>
                <a:srgbClr val="0000FF"/>
              </a:solidFill>
              <a:latin typeface="华文新魏" panose="02010800040101010101" pitchFamily="2" charset="-122"/>
              <a:ea typeface="华文新魏" panose="02010800040101010101" pitchFamily="2" charset="-122"/>
              <a:sym typeface="+mn-ea"/>
            </a:endParaRPr>
          </a:p>
          <a:p>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en-US" sz="2000" b="1" i="0" noProof="1">
                <a:ln w="22225">
                  <a:solidFill>
                    <a:schemeClr val="accent2"/>
                  </a:solidFill>
                  <a:prstDash val="solid"/>
                </a:ln>
                <a:solidFill>
                  <a:srgbClr val="C00000"/>
                </a:solidFill>
                <a:latin typeface="华文新魏" panose="02010800040101010101" pitchFamily="2" charset="-122"/>
                <a:ea typeface="华文新魏" panose="02010800040101010101" pitchFamily="2" charset="-122"/>
                <a:cs typeface="+mn-cs"/>
                <a:sym typeface="宋体" panose="02010600030101010101" pitchFamily="2" charset="-122"/>
              </a:rPr>
              <a:t>●</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印象主义乐派：追逐新颖的梦境体验，借助光和色彩的变换表现从一个飞逝的瞬间所捕捉到的印象；</a:t>
            </a:r>
            <a:endPar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endParaRPr>
          </a:p>
          <a:p>
            <a:r>
              <a:rPr lang="zh-CN" altLang="en-US" sz="2000" b="1"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  </a:t>
            </a:r>
            <a:r>
              <a:rPr lang="en-US" altLang="en-US" sz="2000" b="1" i="0" noProof="1">
                <a:ln w="22225">
                  <a:solidFill>
                    <a:schemeClr val="accent2"/>
                  </a:solidFill>
                  <a:prstDash val="solid"/>
                </a:ln>
                <a:solidFill>
                  <a:srgbClr val="C00000"/>
                </a:solidFill>
                <a:latin typeface="华文新魏" panose="02010800040101010101" pitchFamily="2" charset="-122"/>
                <a:ea typeface="华文新魏" panose="02010800040101010101" pitchFamily="2" charset="-122"/>
                <a:cs typeface="+mn-cs"/>
                <a:sym typeface="宋体" panose="02010600030101010101" pitchFamily="2" charset="-122"/>
              </a:rPr>
              <a:t>●</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宋体" panose="02010600030101010101" pitchFamily="2" charset="-122"/>
              </a:rPr>
              <a:t>现代主义乐派：拓展空间的多元尝试，</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mn-ea"/>
              </a:rPr>
              <a:t>趋于</a:t>
            </a:r>
            <a:r>
              <a:rPr lang="en-US" altLang="zh-CN" sz="2000" b="1" i="0" noProof="1">
                <a:solidFill>
                  <a:srgbClr val="0000FF"/>
                </a:solidFill>
                <a:latin typeface="华文新魏" panose="02010800040101010101" pitchFamily="2" charset="-122"/>
                <a:ea typeface="华文新魏" panose="02010800040101010101" pitchFamily="2" charset="-122"/>
                <a:cs typeface="+mn-cs"/>
                <a:sym typeface="+mn-ea"/>
              </a:rPr>
              <a:t>多元化</a:t>
            </a:r>
            <a:r>
              <a:rPr lang="zh-CN" altLang="en-US" sz="2000" b="1" i="0" noProof="1">
                <a:solidFill>
                  <a:srgbClr val="0000FF"/>
                </a:solidFill>
                <a:latin typeface="华文新魏" panose="02010800040101010101" pitchFamily="2" charset="-122"/>
                <a:ea typeface="华文新魏" panose="02010800040101010101" pitchFamily="2" charset="-122"/>
                <a:cs typeface="+mn-cs"/>
                <a:sym typeface="+mn-ea"/>
              </a:rPr>
              <a:t>的</a:t>
            </a:r>
            <a:r>
              <a:rPr lang="en-US" altLang="zh-CN" sz="2000" b="1" i="0" noProof="1">
                <a:solidFill>
                  <a:srgbClr val="0000FF"/>
                </a:solidFill>
                <a:latin typeface="华文新魏" panose="02010800040101010101" pitchFamily="2" charset="-122"/>
                <a:ea typeface="华文新魏" panose="02010800040101010101" pitchFamily="2" charset="-122"/>
                <a:cs typeface="+mn-cs"/>
                <a:sym typeface="+mn-ea"/>
              </a:rPr>
              <a:t>发展方向。</a:t>
            </a:r>
            <a:endParaRPr lang="en-US" altLang="zh-CN" sz="2000" b="1" i="0" noProof="1">
              <a:solidFill>
                <a:srgbClr val="0000FF"/>
              </a:solidFill>
              <a:latin typeface="华文新魏" panose="02010800040101010101" pitchFamily="2" charset="-122"/>
              <a:ea typeface="华文新魏" panose="02010800040101010101" pitchFamily="2" charset="-122"/>
              <a:sym typeface="+mn-ea"/>
            </a:endParaRPr>
          </a:p>
          <a:p>
            <a:endParaRPr lang="zh-CN" altLang="en-US" sz="2000" b="1"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sym typeface="宋体" panose="02010600030101010101" pitchFamily="2" charset="-122"/>
            </a:endParaRPr>
          </a:p>
        </p:txBody>
      </p:sp>
      <p:sp>
        <p:nvSpPr>
          <p:cNvPr id="4" name="文本框 3"/>
          <p:cNvSpPr txBox="1"/>
          <p:nvPr/>
        </p:nvSpPr>
        <p:spPr>
          <a:xfrm>
            <a:off x="1368425" y="962025"/>
            <a:ext cx="5635625" cy="521970"/>
          </a:xfrm>
          <a:prstGeom prst="rect">
            <a:avLst/>
          </a:prstGeom>
          <a:noFill/>
        </p:spPr>
        <p:txBody>
          <a:bodyPr wrap="square" rtlCol="0">
            <a:spAutoFit/>
          </a:bodyPr>
          <a:lstStyle/>
          <a:p>
            <a:r>
              <a:rPr lang="zh-CN" altLang="en-US" sz="2800" i="0" noProof="1">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mn-cs"/>
              </a:rPr>
              <a:t>认知点：西方音乐的发展脉络</a:t>
            </a:r>
            <a:endParaRPr lang="zh-CN" altLang="en-US" sz="2800" i="0" noProof="1">
              <a:ln w="22225">
                <a:solidFill>
                  <a:schemeClr val="accent2"/>
                </a:solidFill>
                <a:prstDash val="solid"/>
              </a:ln>
              <a:solidFill>
                <a:schemeClr val="accent2">
                  <a:lumMod val="40000"/>
                  <a:lumOff val="60000"/>
                </a:schemeClr>
              </a:solidFill>
            </a:endParaRPr>
          </a:p>
        </p:txBody>
      </p:sp>
    </p:spTree>
  </p:cSld>
  <p:clrMapOvr>
    <a:masterClrMapping/>
  </p:clrMapOvr>
  <p:transition spd="med">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9800" y="1849120"/>
            <a:ext cx="7528560" cy="2061210"/>
          </a:xfrm>
          <a:prstGeom prst="rect">
            <a:avLst/>
          </a:prstGeom>
          <a:noFill/>
        </p:spPr>
        <p:txBody>
          <a:bodyPr wrap="square" rtlCol="0" anchor="t">
            <a:spAutoFit/>
          </a:bodyPr>
          <a:lstStyle/>
          <a:p>
            <a:pPr>
              <a:buNone/>
            </a:pPr>
            <a:r>
              <a:rPr lang="en-US" altLang="zh-CN" b="1" dirty="0">
                <a:solidFill>
                  <a:srgbClr val="0000CC"/>
                </a:solidFill>
                <a:sym typeface="+mn-ea"/>
              </a:rPr>
              <a:t>                         </a:t>
            </a:r>
            <a:r>
              <a:rPr lang="en-US" altLang="zh-CN" sz="2800" b="1" i="0" dirty="0">
                <a:solidFill>
                  <a:schemeClr val="tx1"/>
                </a:solidFill>
                <a:effectLst>
                  <a:outerShdw blurRad="38100" dist="19050" dir="2700000" algn="tl" rotWithShape="0">
                    <a:schemeClr val="dk1">
                      <a:alpha val="40000"/>
                    </a:schemeClr>
                  </a:outerShdw>
                </a:effectLst>
                <a:sym typeface="+mn-ea"/>
              </a:rPr>
              <a:t>               </a:t>
            </a:r>
            <a:r>
              <a:rPr lang="zh-CN" altLang="en-US" sz="2400" b="1" i="0" dirty="0">
                <a:solidFill>
                  <a:srgbClr val="660066"/>
                </a:solidFill>
                <a:ea typeface="华文新魏" panose="02010800040101010101" pitchFamily="2" charset="-122"/>
                <a:sym typeface="+mn-ea"/>
              </a:rPr>
              <a:t>时代    </a:t>
            </a:r>
            <a:r>
              <a:rPr lang="zh-CN" altLang="en-US" sz="2000" b="1" i="0" dirty="0">
                <a:solidFill>
                  <a:schemeClr val="accent4"/>
                </a:solidFill>
                <a:ea typeface="华文新魏" panose="02010800040101010101" pitchFamily="2" charset="-122"/>
                <a:sym typeface="+mn-ea"/>
              </a:rPr>
              <a:t>自贝多芬把历史重大事件，用音符记录在交响诗篇里之后，音乐家就开始对时代、对社会予以极大的关注，表现出艺术不能脱离时代与社会的鲜明特征。在人类文明的发展过程中，时代造就了音乐风格与流派，而风格与流派又超越了时代而得以留存。</a:t>
            </a:r>
            <a:endParaRPr lang="zh-CN" altLang="en-US" sz="2000" b="1" i="0" dirty="0">
              <a:solidFill>
                <a:schemeClr val="accent4"/>
              </a:solidFill>
              <a:ea typeface="华文新魏" panose="02010800040101010101" pitchFamily="2" charset="-122"/>
              <a:sym typeface="+mn-ea"/>
            </a:endParaRPr>
          </a:p>
          <a:p>
            <a:r>
              <a:rPr lang="en-US" altLang="zh-CN" sz="2000" b="1" i="0" dirty="0">
                <a:solidFill>
                  <a:srgbClr val="0000CC"/>
                </a:solidFill>
                <a:sym typeface="+mn-ea"/>
              </a:rPr>
              <a:t>       </a:t>
            </a:r>
            <a:endParaRPr lang="zh-CN" altLang="en-US" sz="2000" b="1" i="0" dirty="0">
              <a:solidFill>
                <a:schemeClr val="accent4"/>
              </a:solidFill>
              <a:ea typeface="华文新魏" panose="02010800040101010101" pitchFamily="2" charset="-122"/>
              <a:sym typeface="+mn-ea"/>
            </a:endParaRPr>
          </a:p>
        </p:txBody>
      </p:sp>
      <p:pic>
        <p:nvPicPr>
          <p:cNvPr id="168961" name="图片 816133" descr="treble_clef"/>
          <p:cNvPicPr>
            <a:picLocks noChangeAspect="1"/>
          </p:cNvPicPr>
          <p:nvPr/>
        </p:nvPicPr>
        <p:blipFill>
          <a:blip r:embed="rId1" cstate="print"/>
          <a:stretch>
            <a:fillRect/>
          </a:stretch>
        </p:blipFill>
        <p:spPr>
          <a:xfrm>
            <a:off x="349250" y="407988"/>
            <a:ext cx="835025" cy="1916112"/>
          </a:xfrm>
          <a:prstGeom prst="rect">
            <a:avLst/>
          </a:prstGeom>
          <a:noFill/>
          <a:ln w="9525">
            <a:noFill/>
          </a:ln>
          <a:effectLst>
            <a:outerShdw dist="107763" dir="13499999" algn="ctr" rotWithShape="0">
              <a:srgbClr val="808080">
                <a:alpha val="50000"/>
              </a:srgbClr>
            </a:outerShdw>
          </a:effectLst>
        </p:spPr>
      </p:pic>
      <p:sp>
        <p:nvSpPr>
          <p:cNvPr id="4" name="流程图: 可选过程 3"/>
          <p:cNvSpPr/>
          <p:nvPr/>
        </p:nvSpPr>
        <p:spPr>
          <a:xfrm>
            <a:off x="1729740" y="1849120"/>
            <a:ext cx="1998980" cy="474980"/>
          </a:xfrm>
          <a:prstGeom prst="flowChartAlternateProcess">
            <a:avLst/>
          </a:prstGeom>
          <a:solidFill>
            <a:srgbClr val="CCCC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i="0" dirty="0">
                <a:solidFill>
                  <a:srgbClr val="660066"/>
                </a:solidFill>
                <a:latin typeface="华文琥珀" panose="02010800040101010101" pitchFamily="2" charset="-122"/>
                <a:ea typeface="华文琥珀" panose="02010800040101010101" pitchFamily="2" charset="-122"/>
                <a:sym typeface="+mn-ea"/>
              </a:rPr>
              <a:t>音乐与时代</a:t>
            </a:r>
            <a:endParaRPr lang="zh-CN" altLang="en-US" sz="2000" b="1" i="0" dirty="0">
              <a:solidFill>
                <a:srgbClr val="660066"/>
              </a:solidFill>
              <a:latin typeface="华文琥珀" panose="02010800040101010101" pitchFamily="2" charset="-122"/>
              <a:ea typeface="华文琥珀" panose="02010800040101010101" pitchFamily="2" charset="-122"/>
              <a:sym typeface="+mn-ea"/>
            </a:endParaRPr>
          </a:p>
        </p:txBody>
      </p:sp>
      <p:sp>
        <p:nvSpPr>
          <p:cNvPr id="3" name="流程图: 可选过程 2"/>
          <p:cNvSpPr/>
          <p:nvPr/>
        </p:nvSpPr>
        <p:spPr>
          <a:xfrm>
            <a:off x="1729740" y="3820160"/>
            <a:ext cx="1998980" cy="474980"/>
          </a:xfrm>
          <a:prstGeom prst="flowChartAlternateProcess">
            <a:avLst/>
          </a:prstGeom>
          <a:solidFill>
            <a:srgbClr val="CCCC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i="0" dirty="0">
                <a:solidFill>
                  <a:srgbClr val="660066"/>
                </a:solidFill>
                <a:latin typeface="华文琥珀" panose="02010800040101010101" pitchFamily="2" charset="-122"/>
                <a:ea typeface="华文琥珀" panose="02010800040101010101" pitchFamily="2" charset="-122"/>
                <a:sym typeface="+mn-ea"/>
              </a:rPr>
              <a:t>音乐与社会</a:t>
            </a:r>
            <a:endParaRPr lang="zh-CN" altLang="en-US" sz="2000" b="1" i="0" dirty="0">
              <a:solidFill>
                <a:srgbClr val="660066"/>
              </a:solidFill>
              <a:latin typeface="华文琥珀" panose="02010800040101010101" pitchFamily="2" charset="-122"/>
              <a:ea typeface="华文琥珀" panose="02010800040101010101" pitchFamily="2" charset="-122"/>
              <a:sym typeface="+mn-ea"/>
            </a:endParaRPr>
          </a:p>
        </p:txBody>
      </p:sp>
      <p:sp>
        <p:nvSpPr>
          <p:cNvPr id="7" name="文本框 6"/>
          <p:cNvSpPr txBox="1"/>
          <p:nvPr/>
        </p:nvSpPr>
        <p:spPr>
          <a:xfrm>
            <a:off x="1062355" y="3910330"/>
            <a:ext cx="7406005" cy="1383665"/>
          </a:xfrm>
          <a:prstGeom prst="rect">
            <a:avLst/>
          </a:prstGeom>
          <a:noFill/>
        </p:spPr>
        <p:txBody>
          <a:bodyPr wrap="square" rtlCol="0" anchor="t">
            <a:spAutoFit/>
          </a:bodyPr>
          <a:lstStyle/>
          <a:p>
            <a:r>
              <a:rPr lang="en-US" altLang="zh-CN" sz="2400" b="1" i="0" dirty="0">
                <a:solidFill>
                  <a:schemeClr val="accent4"/>
                </a:solidFill>
                <a:ea typeface="华文新魏" panose="02010800040101010101" pitchFamily="2" charset="-122"/>
                <a:sym typeface="+mn-ea"/>
              </a:rPr>
              <a:t>                                    </a:t>
            </a:r>
            <a:r>
              <a:rPr lang="zh-CN" altLang="en-US" sz="2000" b="1" i="0" dirty="0">
                <a:solidFill>
                  <a:schemeClr val="accent4"/>
                </a:solidFill>
                <a:ea typeface="华文新魏" panose="02010800040101010101" pitchFamily="2" charset="-122"/>
                <a:sym typeface="+mn-ea"/>
              </a:rPr>
              <a:t>在人类创造、传播和发展音乐的同时，音乐也以其独特的方式渗透于人们生活的各个角落，从不同角度反映着社会生活，并予以深刻的影响。音乐丰富了人们的精神生活，陶冶着人们的思想情操，帮助人们认识不同的社会文化。</a:t>
            </a:r>
            <a:endParaRPr lang="zh-CN" altLang="en-US" sz="2000"/>
          </a:p>
        </p:txBody>
      </p:sp>
      <p:sp>
        <p:nvSpPr>
          <p:cNvPr id="8" name="文本框 7"/>
          <p:cNvSpPr txBox="1"/>
          <p:nvPr/>
        </p:nvSpPr>
        <p:spPr>
          <a:xfrm>
            <a:off x="1184275" y="958850"/>
            <a:ext cx="6126480" cy="645160"/>
          </a:xfrm>
          <a:prstGeom prst="rect">
            <a:avLst/>
          </a:prstGeom>
          <a:noFill/>
        </p:spPr>
        <p:txBody>
          <a:bodyPr wrap="none" rtlCol="0" anchor="t">
            <a:spAutoFit/>
          </a:bodyPr>
          <a:lstStyle/>
          <a:p>
            <a:r>
              <a:rPr lang="zh-CN" altLang="en-US" sz="3600" i="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sym typeface="+mn-ea"/>
              </a:rPr>
              <a:t>感悟：音乐与历史文化的关系</a:t>
            </a:r>
            <a:endParaRPr lang="zh-CN" altLang="en-US" sz="3600"/>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77826" name="图片 816130" descr="musicalinstrument12[1]"/>
          <p:cNvPicPr>
            <a:picLocks noChangeAspect="1"/>
          </p:cNvPicPr>
          <p:nvPr/>
        </p:nvPicPr>
        <p:blipFill>
          <a:blip r:embed="rId2" cstate="print"/>
          <a:stretch>
            <a:fillRect/>
          </a:stretch>
        </p:blipFill>
        <p:spPr>
          <a:xfrm>
            <a:off x="7092950" y="952500"/>
            <a:ext cx="1482725" cy="604838"/>
          </a:xfrm>
          <a:prstGeom prst="rect">
            <a:avLst/>
          </a:prstGeom>
          <a:noFill/>
          <a:ln w="9525">
            <a:noFill/>
          </a:ln>
        </p:spPr>
      </p:pic>
      <p:sp>
        <p:nvSpPr>
          <p:cNvPr id="77827" name="文本框 1"/>
          <p:cNvSpPr txBox="1"/>
          <p:nvPr/>
        </p:nvSpPr>
        <p:spPr>
          <a:xfrm>
            <a:off x="792798" y="2090103"/>
            <a:ext cx="7558087" cy="2676525"/>
          </a:xfrm>
          <a:prstGeom prst="rect">
            <a:avLst/>
          </a:prstGeom>
          <a:noFill/>
          <a:ln w="9525">
            <a:noFill/>
          </a:ln>
        </p:spPr>
        <p:txBody>
          <a:bodyPr anchor="t">
            <a:spAutoFit/>
          </a:bodyPr>
          <a:lstStyle/>
          <a:p>
            <a:r>
              <a:rPr lang="en-US" altLang="zh-CN" sz="2000" b="1" i="0" dirty="0">
                <a:solidFill>
                  <a:srgbClr val="FF3B3B"/>
                </a:solidFill>
                <a:latin typeface="华文新魏" panose="02010800040101010101" pitchFamily="2" charset="-122"/>
                <a:ea typeface="华文新魏" panose="02010800040101010101" pitchFamily="2" charset="-122"/>
              </a:rPr>
              <a:t>       </a:t>
            </a:r>
            <a:r>
              <a:rPr lang="zh-CN" altLang="en-US" sz="2400" i="0" dirty="0" smtClean="0">
                <a:solidFill>
                  <a:srgbClr val="0000FF"/>
                </a:solidFill>
                <a:latin typeface="华文新魏" panose="02010800040101010101" pitchFamily="2" charset="-122"/>
                <a:ea typeface="华文新魏" panose="02010800040101010101" pitchFamily="2" charset="-122"/>
              </a:rPr>
              <a:t>从</a:t>
            </a:r>
            <a:r>
              <a:rPr lang="zh-CN" altLang="en-US" sz="2400" i="0" dirty="0">
                <a:solidFill>
                  <a:srgbClr val="0000FF"/>
                </a:solidFill>
                <a:latin typeface="华文新魏" panose="02010800040101010101" pitchFamily="2" charset="-122"/>
                <a:ea typeface="华文新魏" panose="02010800040101010101" pitchFamily="2" charset="-122"/>
              </a:rPr>
              <a:t>题材切入，分析、梳理其表现的</a:t>
            </a:r>
            <a:r>
              <a:rPr lang="zh-CN" altLang="en-US" sz="2400" i="0" dirty="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文学指向</a:t>
            </a:r>
            <a:r>
              <a:rPr lang="zh-CN" altLang="en-US" sz="2400" i="0" dirty="0">
                <a:solidFill>
                  <a:srgbClr val="0000FF"/>
                </a:solidFill>
                <a:latin typeface="华文新魏" panose="02010800040101010101" pitchFamily="2" charset="-122"/>
                <a:ea typeface="华文新魏" panose="02010800040101010101" pitchFamily="2" charset="-122"/>
              </a:rPr>
              <a:t>；</a:t>
            </a:r>
            <a:endParaRPr lang="zh-CN" altLang="en-US" sz="2400" i="0" dirty="0">
              <a:solidFill>
                <a:srgbClr val="0000FF"/>
              </a:solidFill>
              <a:latin typeface="华文新魏" panose="02010800040101010101" pitchFamily="2" charset="-122"/>
              <a:ea typeface="华文新魏" panose="02010800040101010101" pitchFamily="2" charset="-122"/>
            </a:endParaRPr>
          </a:p>
          <a:p>
            <a:r>
              <a:rPr lang="zh-CN" altLang="en-US" sz="2400" i="0" dirty="0">
                <a:solidFill>
                  <a:srgbClr val="0000FF"/>
                </a:solidFill>
                <a:latin typeface="华文新魏" panose="02010800040101010101" pitchFamily="2" charset="-122"/>
                <a:ea typeface="华文新魏" panose="02010800040101010101" pitchFamily="2" charset="-122"/>
              </a:rPr>
              <a:t>      </a:t>
            </a:r>
            <a:r>
              <a:rPr lang="zh-CN" altLang="en-US" sz="2400" i="0" dirty="0" smtClean="0">
                <a:solidFill>
                  <a:srgbClr val="0000FF"/>
                </a:solidFill>
                <a:latin typeface="华文新魏" panose="02010800040101010101" pitchFamily="2" charset="-122"/>
                <a:ea typeface="华文新魏" panose="02010800040101010101" pitchFamily="2" charset="-122"/>
              </a:rPr>
              <a:t>从</a:t>
            </a:r>
            <a:r>
              <a:rPr lang="zh-CN" altLang="en-US" sz="2400" i="0" dirty="0">
                <a:solidFill>
                  <a:srgbClr val="0000FF"/>
                </a:solidFill>
                <a:latin typeface="华文新魏" panose="02010800040101010101" pitchFamily="2" charset="-122"/>
                <a:ea typeface="华文新魏" panose="02010800040101010101" pitchFamily="2" charset="-122"/>
              </a:rPr>
              <a:t>音乐形态入手，</a:t>
            </a:r>
            <a:r>
              <a:rPr lang="en-US" altLang="zh-CN" sz="2400" i="0" dirty="0" err="1">
                <a:solidFill>
                  <a:srgbClr val="0000FF"/>
                </a:solidFill>
                <a:latin typeface="华文新魏" panose="02010800040101010101" pitchFamily="2" charset="-122"/>
                <a:ea typeface="华文新魏" panose="02010800040101010101" pitchFamily="2" charset="-122"/>
              </a:rPr>
              <a:t>发掘</a:t>
            </a:r>
            <a:r>
              <a:rPr lang="zh-CN" altLang="en-US" sz="2400" i="0" dirty="0">
                <a:solidFill>
                  <a:srgbClr val="0000FF"/>
                </a:solidFill>
                <a:latin typeface="华文新魏" panose="02010800040101010101" pitchFamily="2" charset="-122"/>
                <a:ea typeface="华文新魏" panose="02010800040101010101" pitchFamily="2" charset="-122"/>
              </a:rPr>
              <a:t>、</a:t>
            </a:r>
            <a:r>
              <a:rPr lang="en-US" altLang="zh-CN" sz="2400" i="0" dirty="0" err="1">
                <a:solidFill>
                  <a:srgbClr val="0000FF"/>
                </a:solidFill>
                <a:latin typeface="华文新魏" panose="02010800040101010101" pitchFamily="2" charset="-122"/>
                <a:ea typeface="华文新魏" panose="02010800040101010101" pitchFamily="2" charset="-122"/>
              </a:rPr>
              <a:t>归结</a:t>
            </a:r>
            <a:r>
              <a:rPr lang="zh-CN" altLang="en-US" sz="2400" i="0" dirty="0">
                <a:solidFill>
                  <a:srgbClr val="0000FF"/>
                </a:solidFill>
                <a:latin typeface="华文新魏" panose="02010800040101010101" pitchFamily="2" charset="-122"/>
                <a:ea typeface="华文新魏" panose="02010800040101010101" pitchFamily="2" charset="-122"/>
              </a:rPr>
              <a:t>其表现的音响所指</a:t>
            </a:r>
            <a:r>
              <a:rPr lang="en-US" altLang="zh-CN" sz="2400" i="0" dirty="0" err="1">
                <a:solidFill>
                  <a:srgbClr val="0000FF"/>
                </a:solidFill>
                <a:latin typeface="华文新魏" panose="02010800040101010101" pitchFamily="2" charset="-122"/>
                <a:ea typeface="华文新魏" panose="02010800040101010101" pitchFamily="2" charset="-122"/>
              </a:rPr>
              <a:t>对象</a:t>
            </a:r>
            <a:r>
              <a:rPr lang="zh-CN" altLang="en-US" sz="2400" i="0" dirty="0">
                <a:solidFill>
                  <a:srgbClr val="0000FF"/>
                </a:solidFill>
                <a:latin typeface="华文新魏" panose="02010800040101010101" pitchFamily="2" charset="-122"/>
                <a:ea typeface="华文新魏" panose="02010800040101010101" pitchFamily="2" charset="-122"/>
              </a:rPr>
              <a:t>，以及</a:t>
            </a:r>
            <a:r>
              <a:rPr lang="en-US" altLang="zh-CN" sz="2400" i="0" dirty="0" err="1">
                <a:solidFill>
                  <a:srgbClr val="0000FF"/>
                </a:solidFill>
                <a:latin typeface="华文新魏" panose="02010800040101010101" pitchFamily="2" charset="-122"/>
                <a:ea typeface="华文新魏" panose="02010800040101010101" pitchFamily="2" charset="-122"/>
              </a:rPr>
              <a:t>所赋予的</a:t>
            </a:r>
            <a:r>
              <a:rPr lang="en-US" altLang="zh-CN" sz="2400" i="0" dirty="0" err="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情感</a:t>
            </a:r>
            <a:r>
              <a:rPr lang="zh-CN" altLang="en-US" sz="2400" i="0" dirty="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性意味</a:t>
            </a:r>
            <a:r>
              <a:rPr lang="zh-CN" altLang="en-US" sz="2400" i="0" dirty="0">
                <a:solidFill>
                  <a:srgbClr val="0000FF"/>
                </a:solidFill>
                <a:latin typeface="华文新魏" panose="02010800040101010101" pitchFamily="2" charset="-122"/>
                <a:ea typeface="华文新魏" panose="02010800040101010101" pitchFamily="2" charset="-122"/>
              </a:rPr>
              <a:t>；</a:t>
            </a:r>
            <a:endParaRPr lang="zh-CN" altLang="en-US" sz="2400" i="0" dirty="0">
              <a:solidFill>
                <a:srgbClr val="0000FF"/>
              </a:solidFill>
              <a:latin typeface="华文新魏" panose="02010800040101010101" pitchFamily="2" charset="-122"/>
              <a:ea typeface="华文新魏" panose="02010800040101010101" pitchFamily="2" charset="-122"/>
            </a:endParaRPr>
          </a:p>
          <a:p>
            <a:r>
              <a:rPr lang="zh-CN" altLang="en-US" sz="2400" i="0" dirty="0">
                <a:solidFill>
                  <a:srgbClr val="0000FF"/>
                </a:solidFill>
                <a:latin typeface="华文新魏" panose="02010800040101010101" pitchFamily="2" charset="-122"/>
                <a:ea typeface="华文新魏" panose="02010800040101010101" pitchFamily="2" charset="-122"/>
              </a:rPr>
              <a:t>          同时</a:t>
            </a:r>
            <a:r>
              <a:rPr lang="en-US" altLang="zh-CN" sz="2400" i="0" dirty="0" err="1">
                <a:solidFill>
                  <a:srgbClr val="0000FF"/>
                </a:solidFill>
                <a:latin typeface="华文新魏" panose="02010800040101010101" pitchFamily="2" charset="-122"/>
                <a:ea typeface="华文新魏" panose="02010800040101010101" pitchFamily="2" charset="-122"/>
              </a:rPr>
              <a:t>在更直接的音响范围里</a:t>
            </a:r>
            <a:r>
              <a:rPr lang="en-US" altLang="zh-CN" sz="2400" i="0" dirty="0">
                <a:solidFill>
                  <a:srgbClr val="0000FF"/>
                </a:solidFill>
                <a:latin typeface="华文新魏" panose="02010800040101010101" pitchFamily="2" charset="-122"/>
                <a:ea typeface="华文新魏" panose="02010800040101010101" pitchFamily="2" charset="-122"/>
              </a:rPr>
              <a:t>，</a:t>
            </a:r>
            <a:r>
              <a:rPr lang="zh-CN" altLang="en-US" sz="2400" i="0" dirty="0">
                <a:solidFill>
                  <a:srgbClr val="0000FF"/>
                </a:solidFill>
                <a:latin typeface="华文新魏" panose="02010800040101010101" pitchFamily="2" charset="-122"/>
                <a:ea typeface="华文新魏" panose="02010800040101010101" pitchFamily="2" charset="-122"/>
              </a:rPr>
              <a:t>将</a:t>
            </a:r>
            <a:r>
              <a:rPr lang="en-US" altLang="zh-CN" sz="2400" i="0" dirty="0" err="1">
                <a:solidFill>
                  <a:srgbClr val="0000FF"/>
                </a:solidFill>
                <a:latin typeface="华文新魏" panose="02010800040101010101" pitchFamily="2" charset="-122"/>
                <a:ea typeface="华文新魏" panose="02010800040101010101" pitchFamily="2" charset="-122"/>
              </a:rPr>
              <a:t>听觉上的声音</a:t>
            </a:r>
            <a:r>
              <a:rPr lang="zh-CN" altLang="en-US" sz="2400" i="0" dirty="0">
                <a:solidFill>
                  <a:srgbClr val="0000FF"/>
                </a:solidFill>
                <a:latin typeface="华文新魏" panose="02010800040101010101" pitchFamily="2" charset="-122"/>
                <a:ea typeface="华文新魏" panose="02010800040101010101" pitchFamily="2" charset="-122"/>
              </a:rPr>
              <a:t>效果</a:t>
            </a:r>
            <a:r>
              <a:rPr lang="en-US" altLang="zh-CN" sz="2400" i="0" dirty="0" err="1">
                <a:solidFill>
                  <a:srgbClr val="0000FF"/>
                </a:solidFill>
                <a:latin typeface="华文新魏" panose="02010800040101010101" pitchFamily="2" charset="-122"/>
                <a:ea typeface="华文新魏" panose="02010800040101010101" pitchFamily="2" charset="-122"/>
              </a:rPr>
              <a:t>与想象中的视觉形象相联系</a:t>
            </a:r>
            <a:r>
              <a:rPr lang="zh-CN" altLang="en-US" sz="2400" i="0" dirty="0">
                <a:solidFill>
                  <a:srgbClr val="0000FF"/>
                </a:solidFill>
                <a:latin typeface="华文新魏" panose="02010800040101010101" pitchFamily="2" charset="-122"/>
                <a:ea typeface="华文新魏" panose="02010800040101010101" pitchFamily="2" charset="-122"/>
              </a:rPr>
              <a:t>，</a:t>
            </a:r>
            <a:r>
              <a:rPr lang="en-US" altLang="zh-CN" sz="2400" i="0" dirty="0" err="1">
                <a:solidFill>
                  <a:srgbClr val="0000FF"/>
                </a:solidFill>
                <a:latin typeface="华文新魏" panose="02010800040101010101" pitchFamily="2" charset="-122"/>
                <a:ea typeface="华文新魏" panose="02010800040101010101" pitchFamily="2" charset="-122"/>
              </a:rPr>
              <a:t>建立</a:t>
            </a:r>
            <a:r>
              <a:rPr lang="zh-CN" altLang="en-US" sz="2400" i="0" dirty="0">
                <a:solidFill>
                  <a:srgbClr val="0000FF"/>
                </a:solidFill>
                <a:latin typeface="华文新魏" panose="02010800040101010101" pitchFamily="2" charset="-122"/>
                <a:ea typeface="华文新魏" panose="02010800040101010101" pitchFamily="2" charset="-122"/>
              </a:rPr>
              <a:t>起</a:t>
            </a:r>
            <a:r>
              <a:rPr lang="en-US" altLang="zh-CN" sz="2400" i="0" dirty="0" err="1">
                <a:solidFill>
                  <a:srgbClr val="0000FF"/>
                </a:solidFill>
                <a:latin typeface="华文新魏" panose="02010800040101010101" pitchFamily="2" charset="-122"/>
                <a:ea typeface="华文新魏" panose="02010800040101010101" pitchFamily="2" charset="-122"/>
              </a:rPr>
              <a:t>一个可对应、可转换、可感知的</a:t>
            </a:r>
            <a:r>
              <a:rPr lang="en-US" altLang="zh-CN" sz="2400" i="0" dirty="0" err="1">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联觉“桥梁</a:t>
            </a:r>
            <a:r>
              <a:rPr lang="en-US" altLang="zh-CN" sz="2400" i="0" dirty="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rPr>
              <a:t>”</a:t>
            </a:r>
            <a:r>
              <a:rPr lang="zh-CN" altLang="en-US" sz="2400" i="0" dirty="0">
                <a:solidFill>
                  <a:srgbClr val="0000FF"/>
                </a:solidFill>
                <a:latin typeface="华文新魏" panose="02010800040101010101" pitchFamily="2" charset="-122"/>
                <a:ea typeface="华文新魏" panose="02010800040101010101" pitchFamily="2" charset="-122"/>
              </a:rPr>
              <a:t>。</a:t>
            </a:r>
            <a:endParaRPr lang="zh-CN" altLang="en-US" sz="2400" i="0" dirty="0">
              <a:solidFill>
                <a:srgbClr val="0000FF"/>
              </a:solidFill>
              <a:latin typeface="华文新魏" panose="02010800040101010101" pitchFamily="2" charset="-122"/>
              <a:ea typeface="华文新魏" panose="02010800040101010101" pitchFamily="2" charset="-122"/>
            </a:endParaRPr>
          </a:p>
          <a:p>
            <a:r>
              <a:rPr lang="zh-CN" altLang="en-US" sz="2400" i="0" dirty="0">
                <a:solidFill>
                  <a:srgbClr val="0000FF"/>
                </a:solidFill>
                <a:latin typeface="华文新魏" panose="02010800040101010101" pitchFamily="2" charset="-122"/>
                <a:ea typeface="华文新魏" panose="02010800040101010101" pitchFamily="2" charset="-122"/>
              </a:rPr>
              <a:t>       </a:t>
            </a:r>
            <a:r>
              <a:rPr lang="en-US" altLang="zh-CN" sz="2400" i="0" dirty="0">
                <a:solidFill>
                  <a:srgbClr val="0000FF"/>
                </a:solidFill>
                <a:latin typeface="华文新魏" panose="02010800040101010101" pitchFamily="2" charset="-122"/>
                <a:ea typeface="华文新魏" panose="02010800040101010101" pitchFamily="2" charset="-122"/>
              </a:rPr>
              <a:t>          </a:t>
            </a:r>
            <a:endParaRPr lang="en-US" altLang="zh-CN" sz="2400" i="0" dirty="0">
              <a:solidFill>
                <a:srgbClr val="0000FF"/>
              </a:solidFill>
              <a:latin typeface="华文新魏" panose="02010800040101010101" pitchFamily="2" charset="-122"/>
              <a:ea typeface="华文新魏" panose="02010800040101010101" pitchFamily="2" charset="-122"/>
            </a:endParaRPr>
          </a:p>
        </p:txBody>
      </p:sp>
      <p:sp>
        <p:nvSpPr>
          <p:cNvPr id="77828" name="文本框 1"/>
          <p:cNvSpPr txBox="1"/>
          <p:nvPr/>
        </p:nvSpPr>
        <p:spPr>
          <a:xfrm>
            <a:off x="1238250" y="963613"/>
            <a:ext cx="5676900" cy="584200"/>
          </a:xfrm>
          <a:prstGeom prst="rect">
            <a:avLst/>
          </a:prstGeom>
          <a:noFill/>
          <a:ln w="9525">
            <a:noFill/>
          </a:ln>
        </p:spPr>
        <p:txBody>
          <a:bodyPr wrap="square" anchor="t">
            <a:spAutoFit/>
          </a:bodyPr>
          <a:lstStyle/>
          <a:p>
            <a:r>
              <a:rPr lang="en-US"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b="1" i="0">
                <a:solidFill>
                  <a:schemeClr val="accent2"/>
                </a:solidFill>
                <a:latin typeface="Times New Roman" panose="02020603050405020304" pitchFamily="18" charset="0"/>
                <a:ea typeface="宋体" panose="02010600030101010101" pitchFamily="2" charset="-122"/>
                <a:sym typeface="宋体" panose="02010600030101010101" pitchFamily="2" charset="-122"/>
              </a:rPr>
              <a:t>认知点</a:t>
            </a:r>
            <a:r>
              <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rPr>
              <a:t>：对象、情感、内容</a:t>
            </a:r>
            <a:endParaRPr lang="zh-CN" altLang="en-US" sz="3200" b="1" i="0">
              <a:solidFill>
                <a:schemeClr val="accent2"/>
              </a:solidFill>
              <a:latin typeface="黑体" panose="02010609060101010101" pitchFamily="2" charset="-122"/>
              <a:ea typeface="黑体" panose="0201060906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169986"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69987"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29360" y="2098675"/>
            <a:ext cx="7436485" cy="3124200"/>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600" b="1"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 4.</a:t>
            </a:r>
            <a:r>
              <a:rPr lang="zh-CN" altLang="en-US" sz="3200" b="1" i="0" strike="noStrike"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sym typeface="+mn-ea"/>
              </a:rPr>
              <a:t>领略风格各异的音乐，理解音乐与不同民族、不同地域文化传统的关系。</a:t>
            </a:r>
            <a:endParaRPr lang="zh-CN" altLang="en-US" sz="3200" b="1" i="0" strike="noStrike"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sym typeface="+mn-ea"/>
            </a:endParaRPr>
          </a:p>
          <a:p>
            <a:pPr algn="l" fontAlgn="base"/>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文本框 1"/>
          <p:cNvSpPr txBox="1"/>
          <p:nvPr/>
        </p:nvSpPr>
        <p:spPr>
          <a:xfrm>
            <a:off x="1020763" y="1784350"/>
            <a:ext cx="7424737" cy="3562350"/>
          </a:xfrm>
          <a:prstGeom prst="rect">
            <a:avLst/>
          </a:prstGeom>
          <a:noFill/>
          <a:ln w="9525">
            <a:noFill/>
          </a:ln>
        </p:spPr>
        <p:txBody>
          <a:bodyPr wrap="square" anchor="t">
            <a:spAutoFit/>
          </a:bodyPr>
          <a:lstStyle/>
          <a:p>
            <a:pPr>
              <a:lnSpc>
                <a:spcPct val="120000"/>
              </a:lnSpc>
            </a:pPr>
            <a:r>
              <a:rPr lang="en-US" altLang="zh-CN" sz="2400" i="0">
                <a:solidFill>
                  <a:srgbClr val="0000FF"/>
                </a:solidFill>
                <a:latin typeface="华文新魏" panose="02010800040101010101" pitchFamily="2" charset="-122"/>
                <a:ea typeface="华文新魏" panose="02010800040101010101" pitchFamily="2" charset="-122"/>
              </a:rPr>
              <a:t>         中国民族音乐（</a:t>
            </a:r>
            <a:r>
              <a:rPr lang="zh-CN" altLang="en-US" sz="2400" i="0">
                <a:solidFill>
                  <a:srgbClr val="0000FF"/>
                </a:solidFill>
                <a:latin typeface="华文新魏" panose="02010800040101010101" pitchFamily="2" charset="-122"/>
                <a:ea typeface="华文新魏" panose="02010800040101010101" pitchFamily="2" charset="-122"/>
              </a:rPr>
              <a:t>国内</a:t>
            </a:r>
            <a:r>
              <a:rPr lang="en-US" altLang="zh-CN" sz="2400" i="0">
                <a:solidFill>
                  <a:srgbClr val="0000FF"/>
                </a:solidFill>
                <a:latin typeface="华文新魏" panose="02010800040101010101" pitchFamily="2" charset="-122"/>
                <a:ea typeface="华文新魏" panose="02010800040101010101" pitchFamily="2" charset="-122"/>
              </a:rPr>
              <a:t>称作民乐，台湾称作国乐，港澳、新马及海外地区称作华乐）是指</a:t>
            </a:r>
            <a:r>
              <a:rPr lang="en-US" altLang="zh-CN" sz="2400" i="0">
                <a:solidFill>
                  <a:srgbClr val="FF0000"/>
                </a:solidFill>
                <a:latin typeface="华文新魏" panose="02010800040101010101" pitchFamily="2" charset="-122"/>
                <a:ea typeface="华文新魏" panose="02010800040101010101" pitchFamily="2" charset="-122"/>
              </a:rPr>
              <a:t>中国传统各种音乐为基础发展出来的种种音乐</a:t>
            </a:r>
            <a:r>
              <a:rPr lang="zh-CN" altLang="en-US" sz="2400" i="0">
                <a:solidFill>
                  <a:srgbClr val="FF0000"/>
                </a:solidFill>
                <a:latin typeface="华文新魏" panose="02010800040101010101" pitchFamily="2" charset="-122"/>
                <a:ea typeface="华文新魏" panose="02010800040101010101" pitchFamily="2" charset="-122"/>
              </a:rPr>
              <a:t>。</a:t>
            </a:r>
            <a:r>
              <a:rPr lang="en-US" altLang="zh-CN" sz="2400" i="0">
                <a:solidFill>
                  <a:srgbClr val="0000FF"/>
                </a:solidFill>
                <a:latin typeface="华文新魏" panose="02010800040101010101" pitchFamily="2" charset="-122"/>
                <a:ea typeface="华文新魏" panose="02010800040101010101" pitchFamily="2" charset="-122"/>
              </a:rPr>
              <a:t>按其体裁艺术特点尚可分为六大类:</a:t>
            </a:r>
            <a:endParaRPr lang="en-US" altLang="zh-CN" sz="2400" i="0">
              <a:solidFill>
                <a:srgbClr val="0000FF"/>
              </a:solidFill>
              <a:latin typeface="华文新魏" panose="02010800040101010101" pitchFamily="2" charset="-122"/>
              <a:ea typeface="华文新魏" panose="02010800040101010101" pitchFamily="2" charset="-122"/>
            </a:endParaRPr>
          </a:p>
          <a:p>
            <a:pPr>
              <a:lnSpc>
                <a:spcPct val="120000"/>
              </a:lnSpc>
            </a:pPr>
            <a:r>
              <a:rPr lang="en-US" altLang="zh-CN" sz="2400" i="0">
                <a:solidFill>
                  <a:srgbClr val="0000FF"/>
                </a:solidFill>
                <a:latin typeface="华文新魏" panose="02010800040101010101" pitchFamily="2" charset="-122"/>
                <a:ea typeface="华文新魏" panose="02010800040101010101" pitchFamily="2" charset="-122"/>
              </a:rPr>
              <a:t>        </a:t>
            </a:r>
            <a:r>
              <a:rPr lang="en-US" altLang="zh-CN" sz="2400"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民间歌曲、歌舞音乐、说唱音乐、</a:t>
            </a:r>
            <a:endParaRPr lang="en-US" altLang="zh-CN" sz="2400"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nSpc>
                <a:spcPct val="120000"/>
              </a:lnSpc>
            </a:pPr>
            <a:r>
              <a:rPr lang="en-US" altLang="zh-CN" sz="2400"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戏曲音乐、民族器乐、综合性乐种等。</a:t>
            </a:r>
            <a:endParaRPr lang="en-US" altLang="zh-CN" sz="2400"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nSpc>
                <a:spcPct val="120000"/>
              </a:lnSpc>
            </a:pPr>
            <a:r>
              <a:rPr lang="en-US" altLang="zh-CN" sz="2400"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每类音乐又各有多种体裁、形式、乐种和作品。</a:t>
            </a:r>
            <a:endParaRPr lang="en-US" altLang="zh-CN" sz="2400" i="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nSpc>
                <a:spcPct val="120000"/>
              </a:lnSpc>
            </a:pPr>
            <a:r>
              <a:rPr lang="en-US" altLang="zh-CN" sz="2000" i="0">
                <a:solidFill>
                  <a:srgbClr val="0000FF"/>
                </a:solidFill>
                <a:latin typeface="华文新魏" panose="02010800040101010101" pitchFamily="2" charset="-122"/>
                <a:ea typeface="华文新魏" panose="02010800040101010101" pitchFamily="2" charset="-122"/>
              </a:rPr>
              <a:t>        </a:t>
            </a:r>
            <a:endParaRPr lang="zh-CN" altLang="en-US" sz="2000" i="0">
              <a:solidFill>
                <a:srgbClr val="0000FF"/>
              </a:solidFill>
              <a:latin typeface="华文新魏" panose="02010800040101010101" pitchFamily="2" charset="-122"/>
              <a:ea typeface="华文新魏" panose="02010800040101010101" pitchFamily="2" charset="-122"/>
            </a:endParaRPr>
          </a:p>
        </p:txBody>
      </p:sp>
      <p:pic>
        <p:nvPicPr>
          <p:cNvPr id="171010"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sp>
        <p:nvSpPr>
          <p:cNvPr id="3" name="文本框 2"/>
          <p:cNvSpPr txBox="1"/>
          <p:nvPr/>
        </p:nvSpPr>
        <p:spPr>
          <a:xfrm>
            <a:off x="1167121" y="1004569"/>
            <a:ext cx="6771013" cy="583566"/>
          </a:xfrm>
          <a:prstGeom prst="rect">
            <a:avLst/>
          </a:prstGeom>
          <a:noFill/>
        </p:spPr>
        <p:txBody>
          <a:bodyPr wrap="square" rtlCol="0">
            <a:spAutoFit/>
          </a:bodyPr>
          <a:lstStyle/>
          <a:p>
            <a:r>
              <a:rPr lang="zh-CN" altLang="en-US" sz="3200" i="0" noProof="1">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mn-cs"/>
              </a:rPr>
              <a:t>切入点：中国民族音乐</a:t>
            </a:r>
            <a:endParaRPr lang="zh-CN" altLang="en-US" sz="3200" i="0" noProof="1">
              <a:ln w="22225">
                <a:solidFill>
                  <a:schemeClr val="accent2"/>
                </a:solidFill>
                <a:prstDash val="solid"/>
              </a:ln>
              <a:solidFill>
                <a:schemeClr val="accent2">
                  <a:lumMod val="40000"/>
                  <a:lumOff val="60000"/>
                </a:schemeClr>
              </a:solidFill>
            </a:endParaRPr>
          </a:p>
        </p:txBody>
      </p:sp>
    </p:spTree>
  </p:cSld>
  <p:clrMapOvr>
    <a:masterClrMapping/>
  </p:clrMapOvr>
  <p:transition spd="med">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文本框 1"/>
          <p:cNvSpPr txBox="1"/>
          <p:nvPr/>
        </p:nvSpPr>
        <p:spPr>
          <a:xfrm>
            <a:off x="1009650" y="1958975"/>
            <a:ext cx="7356475" cy="4078605"/>
          </a:xfrm>
          <a:prstGeom prst="rect">
            <a:avLst/>
          </a:prstGeom>
          <a:noFill/>
          <a:ln w="9525">
            <a:noFill/>
          </a:ln>
        </p:spPr>
        <p:txBody>
          <a:bodyPr wrap="square" anchor="t">
            <a:spAutoFit/>
          </a:bodyPr>
          <a:lstStyle/>
          <a:p>
            <a:pPr>
              <a:lnSpc>
                <a:spcPct val="120000"/>
              </a:lnSpc>
            </a:pPr>
            <a:r>
              <a:rPr lang="en-US" altLang="zh-CN" sz="2400" i="0">
                <a:solidFill>
                  <a:srgbClr val="0000FF"/>
                </a:solidFill>
                <a:latin typeface="华文新魏" panose="02010800040101010101" pitchFamily="2" charset="-122"/>
                <a:ea typeface="华文新魏" panose="02010800040101010101" pitchFamily="2" charset="-122"/>
              </a:rPr>
              <a:t>        </a:t>
            </a:r>
            <a:r>
              <a:rPr lang="zh-CN" altLang="en-US" sz="2400" i="0">
                <a:solidFill>
                  <a:srgbClr val="0000FF"/>
                </a:solidFill>
                <a:latin typeface="华文新魏" panose="02010800040101010101" pitchFamily="2" charset="-122"/>
                <a:ea typeface="华文新魏" panose="02010800040101010101" pitchFamily="2" charset="-122"/>
                <a:sym typeface="+mn-ea"/>
              </a:rPr>
              <a:t>中国民族传统音乐是指中国人运用本民族固有方法、采取本民族固有形式创造的、具有本民族固有形态特征的音乐，包括历史上产生、流传至今的古代作品，包括当代作品。其组成部分主要有</a:t>
            </a:r>
            <a:r>
              <a:rPr lang="zh-CN" altLang="en-US" sz="2400" i="0">
                <a:solidFill>
                  <a:srgbClr val="FF0000"/>
                </a:solidFill>
                <a:latin typeface="华文新魏" panose="02010800040101010101" pitchFamily="2" charset="-122"/>
                <a:ea typeface="华文新魏" panose="02010800040101010101" pitchFamily="2" charset="-122"/>
                <a:sym typeface="+mn-ea"/>
              </a:rPr>
              <a:t>佛教音乐、道教音乐、说唱音乐、戏曲音乐、民间音乐。</a:t>
            </a:r>
            <a:endParaRPr lang="zh-CN" altLang="en-US" sz="2400" i="0">
              <a:solidFill>
                <a:srgbClr val="FF0000"/>
              </a:solidFill>
              <a:latin typeface="华文新魏" panose="02010800040101010101" pitchFamily="2" charset="-122"/>
              <a:ea typeface="华文新魏" panose="02010800040101010101" pitchFamily="2" charset="-122"/>
              <a:sym typeface="+mn-ea"/>
            </a:endParaRPr>
          </a:p>
          <a:p>
            <a:pPr>
              <a:lnSpc>
                <a:spcPct val="120000"/>
              </a:lnSpc>
            </a:pPr>
            <a:r>
              <a:rPr lang="en-US" altLang="zh-CN" sz="2400" i="0">
                <a:solidFill>
                  <a:srgbClr val="0000FF"/>
                </a:solidFill>
                <a:latin typeface="华文新魏" panose="02010800040101010101" pitchFamily="2" charset="-122"/>
                <a:ea typeface="华文新魏" panose="02010800040101010101" pitchFamily="2" charset="-122"/>
              </a:rPr>
              <a:t>        传统音乐是我国民族音乐中一个极为重要的组成部分，与新音乐的区别并不在于创作时间的先后，而是在于其表现形式及风格特征。</a:t>
            </a:r>
            <a:endParaRPr lang="en-US" altLang="zh-CN" sz="2400" i="0">
              <a:solidFill>
                <a:srgbClr val="0000FF"/>
              </a:solidFill>
              <a:latin typeface="华文新魏" panose="02010800040101010101" pitchFamily="2" charset="-122"/>
              <a:ea typeface="华文新魏" panose="02010800040101010101" pitchFamily="2" charset="-122"/>
            </a:endParaRPr>
          </a:p>
          <a:p>
            <a:pPr>
              <a:lnSpc>
                <a:spcPct val="120000"/>
              </a:lnSpc>
            </a:pPr>
            <a:r>
              <a:rPr lang="en-US" altLang="zh-CN" sz="2400" i="0">
                <a:solidFill>
                  <a:srgbClr val="0000FF"/>
                </a:solidFill>
                <a:latin typeface="华文新魏" panose="02010800040101010101" pitchFamily="2" charset="-122"/>
                <a:ea typeface="华文新魏" panose="02010800040101010101" pitchFamily="2" charset="-122"/>
              </a:rPr>
              <a:t>       </a:t>
            </a:r>
            <a:endParaRPr lang="zh-CN" altLang="en-US" sz="2400">
              <a:latin typeface="Times New Roman" panose="02020603050405020304" pitchFamily="18" charset="0"/>
              <a:ea typeface="宋体" panose="02010600030101010101" pitchFamily="2" charset="-122"/>
            </a:endParaRPr>
          </a:p>
        </p:txBody>
      </p:sp>
      <p:pic>
        <p:nvPicPr>
          <p:cNvPr id="172034"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sp>
        <p:nvSpPr>
          <p:cNvPr id="3" name="文本框 2"/>
          <p:cNvSpPr txBox="1"/>
          <p:nvPr/>
        </p:nvSpPr>
        <p:spPr>
          <a:xfrm>
            <a:off x="1167130" y="978535"/>
            <a:ext cx="5059680" cy="583565"/>
          </a:xfrm>
          <a:prstGeom prst="rect">
            <a:avLst/>
          </a:prstGeom>
          <a:noFill/>
        </p:spPr>
        <p:txBody>
          <a:bodyPr wrap="none" rtlCol="0" anchor="t">
            <a:spAutoFit/>
          </a:bodyPr>
          <a:lstStyle/>
          <a:p>
            <a:r>
              <a:rPr lang="zh-CN" altLang="en-US" sz="3200" i="0" noProof="1">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mn-cs"/>
                <a:sym typeface="+mn-ea"/>
              </a:rPr>
              <a:t>切入点：中国民族传统音乐</a:t>
            </a:r>
            <a:endParaRPr lang="zh-CN" altLang="en-US" sz="3200" noProof="1"/>
          </a:p>
        </p:txBody>
      </p:sp>
    </p:spTree>
  </p:cSld>
  <p:clrMapOvr>
    <a:masterClrMapping/>
  </p:clrMapOvr>
  <p:transition spd="med">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6930" y="3924300"/>
            <a:ext cx="7675245" cy="2306955"/>
          </a:xfrm>
          <a:prstGeom prst="rect">
            <a:avLst/>
          </a:prstGeom>
          <a:noFill/>
        </p:spPr>
        <p:txBody>
          <a:bodyPr wrap="square" rtlCol="0" anchor="t">
            <a:spAutoFit/>
          </a:bodyPr>
          <a:lstStyle/>
          <a:p>
            <a:pPr>
              <a:buNone/>
            </a:pPr>
            <a:r>
              <a:rPr lang="en-US" altLang="zh-CN" sz="2400" b="1" i="0" dirty="0">
                <a:solidFill>
                  <a:schemeClr val="accent4"/>
                </a:solidFill>
                <a:latin typeface="华文新魏" panose="02010800040101010101" pitchFamily="2" charset="-122"/>
                <a:ea typeface="华文新魏" panose="02010800040101010101" pitchFamily="2" charset="-122"/>
                <a:sym typeface="+mn-ea"/>
              </a:rPr>
              <a:t>                                              </a:t>
            </a:r>
            <a:r>
              <a:rPr lang="en-US" altLang="zh-CN" sz="2400" b="1" i="0" dirty="0">
                <a:solidFill>
                  <a:srgbClr val="7030A0"/>
                </a:solidFill>
                <a:latin typeface="华文新魏" panose="02010800040101010101" pitchFamily="2" charset="-122"/>
                <a:ea typeface="华文新魏" panose="02010800040101010101" pitchFamily="2" charset="-122"/>
                <a:sym typeface="+mn-ea"/>
              </a:rPr>
              <a:t>地域风格是民族风格的重要组成部分与表现形式。</a:t>
            </a:r>
            <a:r>
              <a:rPr lang="zh-CN" altLang="en-US" sz="2400" b="1" i="0" dirty="0">
                <a:solidFill>
                  <a:srgbClr val="7030A0"/>
                </a:solidFill>
                <a:latin typeface="华文新魏" panose="02010800040101010101" pitchFamily="2" charset="-122"/>
                <a:ea typeface="华文新魏" panose="02010800040101010101" pitchFamily="2" charset="-122"/>
                <a:sym typeface="+mn-ea"/>
              </a:rPr>
              <a:t>每个民族都有自己的音乐文化</a:t>
            </a:r>
            <a:r>
              <a:rPr lang="en-US" altLang="zh-CN" sz="2400" b="1" i="0" dirty="0">
                <a:solidFill>
                  <a:srgbClr val="7030A0"/>
                </a:solidFill>
                <a:latin typeface="华文新魏" panose="02010800040101010101" pitchFamily="2" charset="-122"/>
                <a:ea typeface="华文新魏" panose="02010800040101010101" pitchFamily="2" charset="-122"/>
                <a:sym typeface="+mn-ea"/>
              </a:rPr>
              <a:t>,</a:t>
            </a:r>
            <a:r>
              <a:rPr lang="zh-CN" altLang="en-US" sz="2400" b="1" i="0" dirty="0">
                <a:solidFill>
                  <a:srgbClr val="7030A0"/>
                </a:solidFill>
                <a:latin typeface="华文新魏" panose="02010800040101010101" pitchFamily="2" charset="-122"/>
                <a:ea typeface="华文新魏" panose="02010800040101010101" pitchFamily="2" charset="-122"/>
                <a:sym typeface="+mn-ea"/>
              </a:rPr>
              <a:t>并在代代积淀与传承中形成了自己独特的艺术风格。不同的地域文化又赋予了音乐不同的形式和内涵，形成了风格迥异的民族音乐，它们是音乐文化发展的基础和源泉。失去了民族性，音乐也就失去了生命力。</a:t>
            </a:r>
            <a:endParaRPr lang="zh-CN" altLang="en-US" sz="2400" b="1" i="0" dirty="0">
              <a:solidFill>
                <a:srgbClr val="7030A0"/>
              </a:solidFill>
              <a:latin typeface="华文新魏" panose="02010800040101010101" pitchFamily="2" charset="-122"/>
              <a:ea typeface="华文新魏" panose="02010800040101010101" pitchFamily="2" charset="-122"/>
              <a:sym typeface="+mn-ea"/>
            </a:endParaRPr>
          </a:p>
        </p:txBody>
      </p:sp>
      <p:pic>
        <p:nvPicPr>
          <p:cNvPr id="173057" name="图片 816133" descr="treble_clef"/>
          <p:cNvPicPr>
            <a:picLocks noChangeAspect="1"/>
          </p:cNvPicPr>
          <p:nvPr/>
        </p:nvPicPr>
        <p:blipFill>
          <a:blip r:embed="rId1" cstate="print"/>
          <a:stretch>
            <a:fillRect/>
          </a:stretch>
        </p:blipFill>
        <p:spPr>
          <a:xfrm>
            <a:off x="322263" y="406718"/>
            <a:ext cx="835025" cy="1916112"/>
          </a:xfrm>
          <a:prstGeom prst="rect">
            <a:avLst/>
          </a:prstGeom>
          <a:noFill/>
          <a:ln w="9525">
            <a:noFill/>
          </a:ln>
          <a:effectLst>
            <a:outerShdw dist="107763" dir="13499999" algn="ctr" rotWithShape="0">
              <a:srgbClr val="808080">
                <a:alpha val="50000"/>
              </a:srgbClr>
            </a:outerShdw>
          </a:effectLst>
        </p:spPr>
      </p:pic>
      <p:sp>
        <p:nvSpPr>
          <p:cNvPr id="3" name="流程图: 可选过程 2"/>
          <p:cNvSpPr/>
          <p:nvPr/>
        </p:nvSpPr>
        <p:spPr>
          <a:xfrm>
            <a:off x="1399540" y="3858895"/>
            <a:ext cx="2871470" cy="459105"/>
          </a:xfrm>
          <a:prstGeom prst="flowChartAlternateProcess">
            <a:avLst/>
          </a:prstGeom>
          <a:solidFill>
            <a:srgbClr val="CCCC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i="0" dirty="0">
                <a:solidFill>
                  <a:srgbClr val="C00000"/>
                </a:solidFill>
                <a:latin typeface="华文琥珀" panose="02010800040101010101" pitchFamily="2" charset="-122"/>
                <a:ea typeface="华文琥珀" panose="02010800040101010101" pitchFamily="2" charset="-122"/>
                <a:sym typeface="+mn-ea"/>
              </a:rPr>
              <a:t>音乐与地域性风格</a:t>
            </a:r>
            <a:endParaRPr lang="zh-CN" altLang="en-US" sz="2000" b="1" i="0" dirty="0">
              <a:solidFill>
                <a:srgbClr val="C00000"/>
              </a:solidFill>
              <a:latin typeface="华文琥珀" panose="02010800040101010101" pitchFamily="2" charset="-122"/>
              <a:ea typeface="华文琥珀" panose="02010800040101010101" pitchFamily="2" charset="-122"/>
              <a:sym typeface="+mn-ea"/>
            </a:endParaRPr>
          </a:p>
        </p:txBody>
      </p:sp>
      <p:sp>
        <p:nvSpPr>
          <p:cNvPr id="4" name="文本框 3"/>
          <p:cNvSpPr txBox="1"/>
          <p:nvPr/>
        </p:nvSpPr>
        <p:spPr>
          <a:xfrm>
            <a:off x="771525" y="1920875"/>
            <a:ext cx="7417435" cy="1938020"/>
          </a:xfrm>
          <a:prstGeom prst="rect">
            <a:avLst/>
          </a:prstGeom>
          <a:noFill/>
        </p:spPr>
        <p:txBody>
          <a:bodyPr wrap="square" rtlCol="0" anchor="t">
            <a:spAutoFit/>
          </a:bodyPr>
          <a:lstStyle/>
          <a:p>
            <a:pPr>
              <a:buNone/>
            </a:pPr>
            <a:r>
              <a:rPr lang="en-US" altLang="zh-CN" sz="2400" b="1" i="0" dirty="0">
                <a:solidFill>
                  <a:schemeClr val="accent4"/>
                </a:solidFill>
                <a:ea typeface="华文新魏" panose="02010800040101010101" pitchFamily="2" charset="-122"/>
                <a:sym typeface="+mn-ea"/>
              </a:rPr>
              <a:t>                                       </a:t>
            </a:r>
            <a:r>
              <a:rPr lang="zh-CN" altLang="en-US" sz="2400" b="1" i="0" dirty="0">
                <a:solidFill>
                  <a:srgbClr val="7030A0"/>
                </a:solidFill>
                <a:ea typeface="华文新魏" panose="02010800040101010101" pitchFamily="2" charset="-122"/>
                <a:sym typeface="+mn-ea"/>
              </a:rPr>
              <a:t>在   在漫长的人类发展史中，音乐始终陪伴着人们的生存与生活。音乐与地域性民风习俗融为一体，并发掘和展示出具有地域特色的音乐艺术气质。民族民间的音乐文化孕育了丰富多彩的地域性音乐，反之又推促着地域性文明发展的灿烂辉煌。</a:t>
            </a:r>
            <a:endParaRPr lang="zh-CN" altLang="en-US" sz="2400" b="1" i="0" dirty="0">
              <a:solidFill>
                <a:srgbClr val="7030A0"/>
              </a:solidFill>
              <a:ea typeface="华文新魏" panose="02010800040101010101" pitchFamily="2" charset="-122"/>
              <a:sym typeface="+mn-ea"/>
            </a:endParaRPr>
          </a:p>
        </p:txBody>
      </p:sp>
      <p:sp>
        <p:nvSpPr>
          <p:cNvPr id="5" name="流程图: 可选过程 4"/>
          <p:cNvSpPr/>
          <p:nvPr/>
        </p:nvSpPr>
        <p:spPr>
          <a:xfrm>
            <a:off x="1297305" y="1863725"/>
            <a:ext cx="2973705" cy="459105"/>
          </a:xfrm>
          <a:prstGeom prst="flowChartAlternateProcess">
            <a:avLst/>
          </a:prstGeom>
          <a:solidFill>
            <a:srgbClr val="CCCC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i="0" dirty="0">
                <a:solidFill>
                  <a:srgbClr val="C00000"/>
                </a:solidFill>
                <a:latin typeface="华文琥珀" panose="02010800040101010101" pitchFamily="2" charset="-122"/>
                <a:ea typeface="华文琥珀" panose="02010800040101010101" pitchFamily="2" charset="-122"/>
                <a:sym typeface="+mn-ea"/>
              </a:rPr>
              <a:t>音乐与地域性民俗</a:t>
            </a:r>
            <a:endParaRPr lang="zh-CN" altLang="en-US" sz="2000" b="1" i="0" dirty="0">
              <a:solidFill>
                <a:srgbClr val="C00000"/>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med">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图片 816133" descr="treble_clef"/>
          <p:cNvPicPr>
            <a:picLocks noChangeAspect="1"/>
          </p:cNvPicPr>
          <p:nvPr/>
        </p:nvPicPr>
        <p:blipFill>
          <a:blip r:embed="rId1" cstate="print"/>
          <a:stretch>
            <a:fillRect/>
          </a:stretch>
        </p:blipFill>
        <p:spPr>
          <a:xfrm>
            <a:off x="339725" y="407988"/>
            <a:ext cx="835025" cy="1916112"/>
          </a:xfrm>
          <a:prstGeom prst="rect">
            <a:avLst/>
          </a:prstGeom>
          <a:noFill/>
          <a:ln w="9525">
            <a:noFill/>
          </a:ln>
          <a:effectLst>
            <a:outerShdw dist="107763" dir="13499999" algn="ctr" rotWithShape="0">
              <a:srgbClr val="808080">
                <a:alpha val="50000"/>
              </a:srgbClr>
            </a:outerShdw>
          </a:effectLst>
        </p:spPr>
      </p:pic>
      <p:pic>
        <p:nvPicPr>
          <p:cNvPr id="174082"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174083"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37615" y="2098675"/>
            <a:ext cx="7436485" cy="3124200"/>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600" b="1" i="0" strike="noStrike" noProof="1">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  5.</a:t>
            </a:r>
            <a:r>
              <a:rPr lang="zh-CN" altLang="en-US" sz="3200" b="1" i="0" strike="noStrike"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sym typeface="+mn-ea"/>
              </a:rPr>
              <a:t>体察当代音乐表演与传播方式的变化，理解音乐与科技发展的关系。</a:t>
            </a:r>
            <a:endParaRPr lang="zh-CN" altLang="en-US" sz="3200" b="1" i="0" strike="noStrike"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华文新魏" panose="02010800040101010101" pitchFamily="2" charset="-122"/>
              <a:sym typeface="+mn-ea"/>
            </a:endParaRPr>
          </a:p>
          <a:p>
            <a:pPr algn="l" fontAlgn="base"/>
            <a:endParaRPr lang="zh-CN" altLang="en-US" sz="3600" b="1"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图片 816133" descr="treble_clef"/>
          <p:cNvPicPr>
            <a:picLocks noChangeAspect="1"/>
          </p:cNvPicPr>
          <p:nvPr/>
        </p:nvPicPr>
        <p:blipFill>
          <a:blip r:embed="rId1" cstate="print"/>
          <a:stretch>
            <a:fillRect/>
          </a:stretch>
        </p:blipFill>
        <p:spPr>
          <a:xfrm>
            <a:off x="339725" y="344488"/>
            <a:ext cx="835025" cy="1916112"/>
          </a:xfrm>
          <a:prstGeom prst="rect">
            <a:avLst/>
          </a:prstGeom>
          <a:noFill/>
          <a:ln w="9525">
            <a:noFill/>
          </a:ln>
          <a:effectLst>
            <a:outerShdw dist="107763" dir="13499999" algn="ctr" rotWithShape="0">
              <a:srgbClr val="808080">
                <a:alpha val="50000"/>
              </a:srgbClr>
            </a:outerShdw>
          </a:effectLst>
        </p:spPr>
      </p:pic>
      <p:sp>
        <p:nvSpPr>
          <p:cNvPr id="191490" name="文本框 1"/>
          <p:cNvSpPr txBox="1"/>
          <p:nvPr/>
        </p:nvSpPr>
        <p:spPr>
          <a:xfrm>
            <a:off x="750880" y="1949450"/>
            <a:ext cx="7758120" cy="3723005"/>
          </a:xfrm>
          <a:prstGeom prst="rect">
            <a:avLst/>
          </a:prstGeom>
          <a:noFill/>
          <a:ln w="9525">
            <a:noFill/>
          </a:ln>
        </p:spPr>
        <p:txBody>
          <a:bodyPr anchor="t">
            <a:spAutoFit/>
          </a:bodyPr>
          <a:lstStyle/>
          <a:p>
            <a:r>
              <a:rPr lang="en-US" altLang="zh-CN" sz="2000" i="0" noProof="1">
                <a:solidFill>
                  <a:srgbClr val="0000FF"/>
                </a:solidFill>
                <a:latin typeface="华文新魏" panose="02010800040101010101" pitchFamily="2" charset="-122"/>
                <a:ea typeface="华文新魏" panose="02010800040101010101" pitchFamily="2" charset="-122"/>
                <a:cs typeface="+mn-cs"/>
              </a:rPr>
              <a:t>           </a:t>
            </a:r>
            <a:r>
              <a:rPr lang="zh-CN" altLang="en-US" sz="2400" i="0" noProof="1">
                <a:solidFill>
                  <a:srgbClr val="0000FF"/>
                </a:solidFill>
                <a:latin typeface="华文新魏" panose="02010800040101010101" pitchFamily="2" charset="-122"/>
                <a:ea typeface="华文新魏" panose="02010800040101010101" pitchFamily="2" charset="-122"/>
                <a:cs typeface="+mn-cs"/>
              </a:rPr>
              <a:t>在操作层面上可分为自然传播和技术传播。</a:t>
            </a:r>
            <a:endParaRPr lang="zh-CN" altLang="en-US" sz="2400" i="0" noProof="1">
              <a:solidFill>
                <a:srgbClr val="0000FF"/>
              </a:solidFill>
              <a:latin typeface="华文新魏" panose="02010800040101010101" pitchFamily="2" charset="-122"/>
              <a:ea typeface="华文新魏" panose="02010800040101010101" pitchFamily="2" charset="-122"/>
            </a:endParaRPr>
          </a:p>
          <a:p>
            <a:r>
              <a:rPr lang="zh-CN" altLang="en-US" sz="2400" i="0" noProof="1">
                <a:solidFill>
                  <a:srgbClr val="0000FF"/>
                </a:solidFill>
                <a:latin typeface="华文新魏" panose="02010800040101010101" pitchFamily="2" charset="-122"/>
                <a:ea typeface="华文新魏" panose="02010800040101010101" pitchFamily="2" charset="-122"/>
                <a:cs typeface="+mn-cs"/>
              </a:rPr>
              <a:t>        </a:t>
            </a:r>
            <a:r>
              <a:rPr lang="zh-CN" altLang="en-US" sz="2400" i="0"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cs typeface="+mn-cs"/>
              </a:rPr>
              <a:t>  自然传播：</a:t>
            </a:r>
            <a:r>
              <a:rPr lang="zh-CN" altLang="en-US" sz="2400" i="0" noProof="1">
                <a:solidFill>
                  <a:srgbClr val="0000FF"/>
                </a:solidFill>
                <a:latin typeface="华文新魏" panose="02010800040101010101" pitchFamily="2" charset="-122"/>
                <a:ea typeface="华文新魏" panose="02010800040101010101" pitchFamily="2" charset="-122"/>
                <a:cs typeface="+mn-cs"/>
              </a:rPr>
              <a:t>只表现传、受双方两种最本质的要素以及两要素之间的关系和距离。双方之间除了声波传递的空气介质外，没有任何智力媒介和技术媒介的介入；（口传心授）</a:t>
            </a:r>
            <a:endParaRPr lang="zh-CN" altLang="en-US" sz="2400" i="0" noProof="1">
              <a:solidFill>
                <a:srgbClr val="0000FF"/>
              </a:solidFill>
              <a:latin typeface="华文新魏" panose="02010800040101010101" pitchFamily="2" charset="-122"/>
              <a:ea typeface="华文新魏" panose="02010800040101010101" pitchFamily="2" charset="-122"/>
            </a:endParaRPr>
          </a:p>
          <a:p>
            <a:r>
              <a:rPr lang="zh-CN" altLang="en-US" sz="2400" i="0" noProof="1">
                <a:solidFill>
                  <a:srgbClr val="0000FF"/>
                </a:solidFill>
                <a:latin typeface="华文新魏" panose="02010800040101010101" pitchFamily="2" charset="-122"/>
                <a:ea typeface="华文新魏" panose="02010800040101010101" pitchFamily="2" charset="-122"/>
                <a:cs typeface="+mn-cs"/>
              </a:rPr>
              <a:t>         </a:t>
            </a:r>
            <a:r>
              <a:rPr lang="zh-CN" altLang="en-US" sz="2400" i="0" noProof="1">
                <a:ln w="22225">
                  <a:solidFill>
                    <a:schemeClr val="accent2"/>
                  </a:solidFill>
                  <a:prstDash val="solid"/>
                </a:ln>
                <a:solidFill>
                  <a:schemeClr val="accent2">
                    <a:lumMod val="40000"/>
                    <a:lumOff val="60000"/>
                  </a:schemeClr>
                </a:solidFill>
                <a:latin typeface="华文新魏" panose="02010800040101010101" pitchFamily="2" charset="-122"/>
                <a:ea typeface="华文新魏" panose="02010800040101010101" pitchFamily="2" charset="-122"/>
                <a:cs typeface="+mn-cs"/>
              </a:rPr>
              <a:t>技术传播</a:t>
            </a:r>
            <a:r>
              <a:rPr lang="zh-CN" altLang="en-US" sz="2400" i="0" noProof="1">
                <a:solidFill>
                  <a:srgbClr val="0000FF"/>
                </a:solidFill>
                <a:latin typeface="华文新魏" panose="02010800040101010101" pitchFamily="2" charset="-122"/>
                <a:ea typeface="华文新魏" panose="02010800040101010101" pitchFamily="2" charset="-122"/>
                <a:cs typeface="+mn-cs"/>
              </a:rPr>
              <a:t>（四个阶段）：乐谱、唱片、无线电、电视广播传播。</a:t>
            </a:r>
            <a:endParaRPr lang="zh-CN" altLang="en-US" sz="2400" i="0" noProof="1">
              <a:solidFill>
                <a:srgbClr val="0000FF"/>
              </a:solidFill>
              <a:latin typeface="华文新魏" panose="02010800040101010101" pitchFamily="2" charset="-122"/>
              <a:ea typeface="华文新魏" panose="02010800040101010101" pitchFamily="2" charset="-122"/>
            </a:endParaRPr>
          </a:p>
          <a:p>
            <a:r>
              <a:rPr lang="zh-CN" altLang="en-US" sz="2400" i="0" noProof="1">
                <a:solidFill>
                  <a:srgbClr val="0000FF"/>
                </a:solidFill>
                <a:latin typeface="华文新魏" panose="02010800040101010101" pitchFamily="2" charset="-122"/>
                <a:ea typeface="华文新魏" panose="02010800040101010101" pitchFamily="2" charset="-122"/>
                <a:cs typeface="+mn-cs"/>
              </a:rPr>
              <a:t>         </a:t>
            </a:r>
            <a:r>
              <a:rPr lang="zh-CN" altLang="en-US" sz="2400" i="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sym typeface="+mn-ea"/>
              </a:rPr>
              <a:t>网络传播：</a:t>
            </a:r>
            <a:r>
              <a:rPr lang="en-US" altLang="zh-CN" sz="2400" i="0" noProof="1">
                <a:solidFill>
                  <a:srgbClr val="0000FF"/>
                </a:solidFill>
                <a:latin typeface="华文新魏" panose="02010800040101010101" pitchFamily="2" charset="-122"/>
                <a:ea typeface="华文新魏" panose="02010800040101010101" pitchFamily="2" charset="-122"/>
                <a:cs typeface="+mn-cs"/>
              </a:rPr>
              <a:t>20</a:t>
            </a:r>
            <a:r>
              <a:rPr lang="zh-CN" altLang="en-US" sz="2400" i="0" noProof="1">
                <a:solidFill>
                  <a:srgbClr val="0000FF"/>
                </a:solidFill>
                <a:latin typeface="华文新魏" panose="02010800040101010101" pitchFamily="2" charset="-122"/>
                <a:ea typeface="华文新魏" panose="02010800040101010101" pitchFamily="2" charset="-122"/>
                <a:cs typeface="+mn-cs"/>
              </a:rPr>
              <a:t>世纪</a:t>
            </a:r>
            <a:r>
              <a:rPr lang="en-US" altLang="zh-CN" sz="2400" i="0" noProof="1">
                <a:solidFill>
                  <a:srgbClr val="0000FF"/>
                </a:solidFill>
                <a:latin typeface="华文新魏" panose="02010800040101010101" pitchFamily="2" charset="-122"/>
                <a:ea typeface="华文新魏" panose="02010800040101010101" pitchFamily="2" charset="-122"/>
                <a:cs typeface="+mn-cs"/>
              </a:rPr>
              <a:t>90</a:t>
            </a:r>
            <a:r>
              <a:rPr lang="zh-CN" altLang="en-US" sz="2400" i="0" noProof="1">
                <a:solidFill>
                  <a:srgbClr val="0000FF"/>
                </a:solidFill>
                <a:latin typeface="华文新魏" panose="02010800040101010101" pitchFamily="2" charset="-122"/>
                <a:ea typeface="华文新魏" panose="02010800040101010101" pitchFamily="2" charset="-122"/>
                <a:cs typeface="+mn-cs"/>
              </a:rPr>
              <a:t>年代后，</a:t>
            </a:r>
            <a:r>
              <a:rPr lang="zh-CN" altLang="en-US" sz="2400" i="0" noProof="1">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mn-cs"/>
              </a:rPr>
              <a:t>因特</a:t>
            </a:r>
            <a:r>
              <a:rPr lang="zh-CN" altLang="en-US" sz="2400" i="0">
                <a:solidFill>
                  <a:srgbClr val="0000FF"/>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网络传播</a:t>
            </a:r>
            <a:r>
              <a:rPr lang="zh-CN" altLang="en-US" sz="2400" i="0" noProof="1">
                <a:solidFill>
                  <a:srgbClr val="0000FF"/>
                </a:solidFill>
                <a:latin typeface="华文新魏" panose="02010800040101010101" pitchFamily="2" charset="-122"/>
                <a:ea typeface="华文新魏" panose="02010800040101010101" pitchFamily="2" charset="-122"/>
                <a:cs typeface="+mn-cs"/>
              </a:rPr>
              <a:t>给当代和未来音乐带来新的深远影响。</a:t>
            </a:r>
            <a:endParaRPr lang="zh-CN" altLang="en-US" sz="2400" i="0" noProof="1">
              <a:solidFill>
                <a:srgbClr val="0000FF"/>
              </a:solidFill>
              <a:latin typeface="华文新魏" panose="02010800040101010101" pitchFamily="2" charset="-122"/>
              <a:ea typeface="华文新魏" panose="02010800040101010101" pitchFamily="2" charset="-122"/>
            </a:endParaRPr>
          </a:p>
          <a:p>
            <a:r>
              <a:rPr lang="en-US" altLang="zh-CN" sz="2000" i="0" noProof="1">
                <a:solidFill>
                  <a:srgbClr val="0000FF"/>
                </a:solidFill>
                <a:latin typeface="华文新魏" panose="02010800040101010101" pitchFamily="2" charset="-122"/>
                <a:ea typeface="华文新魏" panose="02010800040101010101" pitchFamily="2" charset="-122"/>
                <a:cs typeface="+mn-cs"/>
              </a:rPr>
              <a:t>       </a:t>
            </a:r>
            <a:endParaRPr lang="en-US" altLang="zh-CN" sz="2000" i="0" noProof="1">
              <a:solidFill>
                <a:srgbClr val="0000FF"/>
              </a:solidFill>
              <a:latin typeface="华文新魏" panose="02010800040101010101" pitchFamily="2" charset="-122"/>
              <a:ea typeface="华文新魏" panose="02010800040101010101" pitchFamily="2" charset="-122"/>
            </a:endParaRPr>
          </a:p>
        </p:txBody>
      </p:sp>
      <p:sp>
        <p:nvSpPr>
          <p:cNvPr id="3" name="文本框 2"/>
          <p:cNvSpPr txBox="1"/>
          <p:nvPr/>
        </p:nvSpPr>
        <p:spPr>
          <a:xfrm>
            <a:off x="1253490" y="979169"/>
            <a:ext cx="6198235" cy="645135"/>
          </a:xfrm>
          <a:prstGeom prst="rect">
            <a:avLst/>
          </a:prstGeom>
          <a:noFill/>
        </p:spPr>
        <p:txBody>
          <a:bodyPr wrap="square" rtlCol="0">
            <a:spAutoFit/>
          </a:bodyPr>
          <a:lstStyle/>
          <a:p>
            <a:r>
              <a:rPr lang="zh-CN" altLang="en-US" sz="3600" i="0" noProof="1">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mn-cs"/>
              </a:rPr>
              <a:t>人类音乐传播方式的演进</a:t>
            </a:r>
            <a:endParaRPr lang="zh-CN" altLang="en-US" sz="3600" i="0" noProof="1">
              <a:ln w="22225">
                <a:solidFill>
                  <a:schemeClr val="accent2"/>
                </a:solidFill>
                <a:prstDash val="solid"/>
              </a:ln>
              <a:solidFill>
                <a:schemeClr val="accent2">
                  <a:lumMod val="40000"/>
                  <a:lumOff val="60000"/>
                </a:schemeClr>
              </a:solidFill>
            </a:endParaRPr>
          </a:p>
        </p:txBody>
      </p:sp>
    </p:spTree>
  </p:cSld>
  <p:clrMapOvr>
    <a:masterClrMapping/>
  </p:clrMapOvr>
  <p:transition spd="med">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图片 816133" descr="treble_clef"/>
          <p:cNvPicPr>
            <a:picLocks noChangeAspect="1"/>
          </p:cNvPicPr>
          <p:nvPr/>
        </p:nvPicPr>
        <p:blipFill>
          <a:blip r:embed="rId1" cstate="print"/>
          <a:stretch>
            <a:fillRect/>
          </a:stretch>
        </p:blipFill>
        <p:spPr>
          <a:xfrm>
            <a:off x="339725" y="407988"/>
            <a:ext cx="835025" cy="1916112"/>
          </a:xfrm>
          <a:prstGeom prst="rect">
            <a:avLst/>
          </a:prstGeom>
          <a:noFill/>
          <a:ln w="9525">
            <a:noFill/>
          </a:ln>
          <a:effectLst>
            <a:outerShdw dist="107763" dir="13499999" algn="ctr" rotWithShape="0">
              <a:srgbClr val="808080">
                <a:alpha val="50000"/>
              </a:srgbClr>
            </a:outerShdw>
          </a:effectLst>
        </p:spPr>
      </p:pic>
      <p:sp>
        <p:nvSpPr>
          <p:cNvPr id="3" name="文本框 2"/>
          <p:cNvSpPr txBox="1"/>
          <p:nvPr/>
        </p:nvSpPr>
        <p:spPr>
          <a:xfrm>
            <a:off x="1044575" y="1851660"/>
            <a:ext cx="7571740" cy="4154170"/>
          </a:xfrm>
          <a:prstGeom prst="rect">
            <a:avLst/>
          </a:prstGeom>
          <a:noFill/>
        </p:spPr>
        <p:txBody>
          <a:bodyPr wrap="square" rtlCol="0">
            <a:spAutoFit/>
          </a:bodyPr>
          <a:lstStyle/>
          <a:p>
            <a:r>
              <a:rPr lang="en-US" altLang="zh-CN" sz="2400" i="0">
                <a:latin typeface="华文新魏" panose="02010800040101010101" pitchFamily="2" charset="-122"/>
                <a:ea typeface="华文新魏" panose="02010800040101010101" pitchFamily="2" charset="-122"/>
              </a:rPr>
              <a:t>       </a:t>
            </a:r>
            <a:r>
              <a:rPr lang="en-US" altLang="zh-CN" sz="2400" i="0">
                <a:solidFill>
                  <a:srgbClr val="0000FF"/>
                </a:solidFill>
                <a:latin typeface="华文新魏" panose="02010800040101010101" pitchFamily="2" charset="-122"/>
                <a:ea typeface="华文新魏" panose="02010800040101010101" pitchFamily="2" charset="-122"/>
              </a:rPr>
              <a:t> </a:t>
            </a:r>
            <a:r>
              <a:rPr lang="zh-CN" altLang="en-US" sz="2400" i="0">
                <a:solidFill>
                  <a:srgbClr val="0000FF"/>
                </a:solidFill>
                <a:latin typeface="华文新魏" panose="02010800040101010101" pitchFamily="2" charset="-122"/>
                <a:ea typeface="华文新魏" panose="02010800040101010101" pitchFamily="2" charset="-122"/>
              </a:rPr>
              <a:t>人类音乐史上第一次科技大发展是多种乐器的出现，丰富了人声以外的音响世界；</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第二次是记谱法的产生与完善。任何识谱的人都可以自学音乐；</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印刷术的发展，使得乐谱成为商品而在社会流通，改变了音乐家的生存状态及音乐受众者欣赏音乐的方式；</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再次，高科技的发明使录音技术的出现与成熟。</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数字音乐的出现彻底改变了音乐制作与生成的模式。数字音乐创作是音乐技术能力和音乐创造能力的集中体现。 </a:t>
            </a:r>
            <a:endParaRPr lang="zh-CN" altLang="en-US" sz="2400" i="0">
              <a:solidFill>
                <a:srgbClr val="0000FF"/>
              </a:solidFill>
              <a:latin typeface="华文新魏" panose="02010800040101010101" pitchFamily="2" charset="-122"/>
              <a:ea typeface="华文新魏" panose="02010800040101010101" pitchFamily="2" charset="-122"/>
            </a:endParaRPr>
          </a:p>
          <a:p>
            <a:r>
              <a:rPr lang="zh-CN" altLang="en-US" sz="2400" i="0">
                <a:solidFill>
                  <a:srgbClr val="0000FF"/>
                </a:solidFill>
                <a:latin typeface="华文新魏" panose="02010800040101010101" pitchFamily="2" charset="-122"/>
                <a:ea typeface="华文新魏" panose="02010800040101010101" pitchFamily="2" charset="-122"/>
              </a:rPr>
              <a:t>        智能音乐，后意识音乐，音乐治疗</a:t>
            </a:r>
            <a:r>
              <a:rPr lang="zh-CN" altLang="en-US" sz="2400" i="0">
                <a:solidFill>
                  <a:srgbClr val="0000FF"/>
                </a:solidFill>
                <a:latin typeface="华文楷体" panose="02010600040101010101" pitchFamily="2" charset="-122"/>
                <a:ea typeface="华文楷体" panose="02010600040101010101" pitchFamily="2" charset="-122"/>
                <a:sym typeface="+mn-ea"/>
              </a:rPr>
              <a:t>……</a:t>
            </a:r>
            <a:endParaRPr lang="zh-CN" altLang="en-US" sz="2400" i="0">
              <a:solidFill>
                <a:srgbClr val="0000FF"/>
              </a:solidFill>
              <a:latin typeface="华文新魏" panose="02010800040101010101" pitchFamily="2" charset="-122"/>
              <a:ea typeface="华文新魏" panose="02010800040101010101" pitchFamily="2" charset="-122"/>
            </a:endParaRPr>
          </a:p>
        </p:txBody>
      </p:sp>
      <p:sp>
        <p:nvSpPr>
          <p:cNvPr id="2" name="文本框 1"/>
          <p:cNvSpPr txBox="1"/>
          <p:nvPr/>
        </p:nvSpPr>
        <p:spPr>
          <a:xfrm>
            <a:off x="1296035" y="962660"/>
            <a:ext cx="6588125" cy="645160"/>
          </a:xfrm>
          <a:prstGeom prst="rect">
            <a:avLst/>
          </a:prstGeom>
          <a:noFill/>
        </p:spPr>
        <p:txBody>
          <a:bodyPr wrap="square" rtlCol="0">
            <a:spAutoFit/>
          </a:bodyPr>
          <a:lstStyle/>
          <a:p>
            <a:r>
              <a:rPr lang="zh-CN" altLang="en-US" sz="3600" b="1" i="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rPr>
              <a:t>音乐科技发展的效用</a:t>
            </a:r>
            <a:endParaRPr lang="zh-CN" altLang="en-US" sz="3600" b="1" i="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endParaRPr>
          </a:p>
        </p:txBody>
      </p:sp>
    </p:spTree>
  </p:cSld>
  <p:clrMapOvr>
    <a:masterClrMapping/>
  </p:clrMapOvr>
  <p:transition spd="med">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图片 816133" descr="treble_clef"/>
          <p:cNvPicPr>
            <a:picLocks noChangeAspect="1"/>
          </p:cNvPicPr>
          <p:nvPr/>
        </p:nvPicPr>
        <p:blipFill>
          <a:blip r:embed="rId1" cstate="print"/>
          <a:stretch>
            <a:fillRect/>
          </a:stretch>
        </p:blipFill>
        <p:spPr>
          <a:xfrm>
            <a:off x="323215" y="344488"/>
            <a:ext cx="835025" cy="1916112"/>
          </a:xfrm>
          <a:prstGeom prst="rect">
            <a:avLst/>
          </a:prstGeom>
          <a:noFill/>
          <a:ln w="9525">
            <a:noFill/>
          </a:ln>
          <a:effectLst>
            <a:outerShdw dist="107763" dir="13499999" algn="ctr" rotWithShape="0">
              <a:srgbClr val="808080">
                <a:alpha val="50000"/>
              </a:srgbClr>
            </a:outerShdw>
          </a:effectLst>
        </p:spPr>
      </p:pic>
      <p:sp>
        <p:nvSpPr>
          <p:cNvPr id="176130" name="文本框 1"/>
          <p:cNvSpPr txBox="1"/>
          <p:nvPr/>
        </p:nvSpPr>
        <p:spPr>
          <a:xfrm>
            <a:off x="948055" y="1767205"/>
            <a:ext cx="7429500" cy="3815080"/>
          </a:xfrm>
          <a:prstGeom prst="rect">
            <a:avLst/>
          </a:prstGeom>
          <a:noFill/>
          <a:ln w="9525">
            <a:noFill/>
          </a:ln>
        </p:spPr>
        <p:txBody>
          <a:bodyPr wrap="square" anchor="t">
            <a:spAutoFit/>
          </a:bodyPr>
          <a:lstStyle/>
          <a:p>
            <a:pPr>
              <a:lnSpc>
                <a:spcPct val="110000"/>
              </a:lnSpc>
            </a:pPr>
            <a:r>
              <a:rPr lang="en-US" altLang="zh-CN" sz="1800" i="0">
                <a:latin typeface="华文新魏" panose="02010800040101010101" pitchFamily="2" charset="-122"/>
                <a:ea typeface="华文新魏" panose="02010800040101010101" pitchFamily="2" charset="-122"/>
              </a:rPr>
              <a:t>       </a:t>
            </a:r>
            <a:r>
              <a:rPr lang="en-US" altLang="zh-CN" sz="1800" i="0">
                <a:solidFill>
                  <a:srgbClr val="990033"/>
                </a:solidFill>
                <a:latin typeface="华文新魏" panose="02010800040101010101" pitchFamily="2" charset="-122"/>
                <a:ea typeface="华文新魏" panose="02010800040101010101" pitchFamily="2" charset="-122"/>
              </a:rPr>
              <a:t>  </a:t>
            </a:r>
            <a:r>
              <a:rPr lang="en-US" altLang="zh-CN" sz="2000" i="0">
                <a:solidFill>
                  <a:srgbClr val="990033"/>
                </a:solidFill>
                <a:latin typeface="华文新魏" panose="02010800040101010101" pitchFamily="2" charset="-122"/>
                <a:ea typeface="华文新魏" panose="02010800040101010101" pitchFamily="2" charset="-122"/>
              </a:rPr>
              <a:t> 1.</a:t>
            </a:r>
            <a:r>
              <a:rPr lang="zh-CN" altLang="en-US" sz="2000" i="0">
                <a:solidFill>
                  <a:srgbClr val="990033"/>
                </a:solidFill>
                <a:latin typeface="华文新魏" panose="02010800040101010101" pitchFamily="2" charset="-122"/>
                <a:ea typeface="华文新魏" panose="02010800040101010101" pitchFamily="2" charset="-122"/>
              </a:rPr>
              <a:t>音乐的生成</a:t>
            </a:r>
            <a:r>
              <a:rPr lang="en-US" altLang="zh-CN" sz="2000" i="0">
                <a:solidFill>
                  <a:srgbClr val="990033"/>
                </a:solidFill>
                <a:latin typeface="华文新魏" panose="02010800040101010101" pitchFamily="2" charset="-122"/>
                <a:ea typeface="华文新魏" panose="02010800040101010101" pitchFamily="2" charset="-122"/>
              </a:rPr>
              <a:t>方式</a:t>
            </a:r>
            <a:r>
              <a:rPr lang="zh-CN" altLang="en-US" sz="2000" i="0">
                <a:solidFill>
                  <a:srgbClr val="990033"/>
                </a:solidFill>
                <a:latin typeface="华文新魏" panose="02010800040101010101" pitchFamily="2" charset="-122"/>
                <a:ea typeface="华文新魏" panose="02010800040101010101" pitchFamily="2" charset="-122"/>
              </a:rPr>
              <a:t>得以改变</a:t>
            </a:r>
            <a:r>
              <a:rPr lang="en-US" altLang="zh-CN" sz="2000" i="0">
                <a:solidFill>
                  <a:srgbClr val="990033"/>
                </a:solidFill>
                <a:latin typeface="华文新魏" panose="02010800040101010101" pitchFamily="2" charset="-122"/>
                <a:ea typeface="华文新魏" panose="02010800040101010101" pitchFamily="2" charset="-122"/>
              </a:rPr>
              <a:t>：</a:t>
            </a:r>
            <a:r>
              <a:rPr lang="en-US" altLang="zh-CN" sz="2000" i="0">
                <a:solidFill>
                  <a:srgbClr val="0000FF"/>
                </a:solidFill>
                <a:latin typeface="华文新魏" panose="02010800040101010101" pitchFamily="2" charset="-122"/>
                <a:ea typeface="华文新魏" panose="02010800040101010101" pitchFamily="2" charset="-122"/>
              </a:rPr>
              <a:t>合成器，新音色，新的制作软件和录音技术</a:t>
            </a:r>
            <a:r>
              <a:rPr lang="zh-CN" altLang="en-US" sz="2000" i="0">
                <a:solidFill>
                  <a:srgbClr val="0000FF"/>
                </a:solidFill>
                <a:latin typeface="华文新魏" panose="02010800040101010101" pitchFamily="2" charset="-122"/>
                <a:ea typeface="华文新魏" panose="02010800040101010101" pitchFamily="2" charset="-122"/>
              </a:rPr>
              <a:t>及设备，改变了仅限于</a:t>
            </a:r>
            <a:r>
              <a:rPr lang="en-US" altLang="zh-CN" sz="2000" i="0">
                <a:solidFill>
                  <a:srgbClr val="0000FF"/>
                </a:solidFill>
                <a:latin typeface="华文新魏" panose="02010800040101010101" pitchFamily="2" charset="-122"/>
                <a:ea typeface="华文新魏" panose="02010800040101010101" pitchFamily="2" charset="-122"/>
              </a:rPr>
              <a:t>现场</a:t>
            </a:r>
            <a:r>
              <a:rPr lang="zh-CN" altLang="en-US" sz="2000" i="0">
                <a:solidFill>
                  <a:srgbClr val="0000FF"/>
                </a:solidFill>
                <a:latin typeface="华文新魏" panose="02010800040101010101" pitchFamily="2" charset="-122"/>
                <a:ea typeface="华文新魏" panose="02010800040101010101" pitchFamily="2" charset="-122"/>
              </a:rPr>
              <a:t>生产</a:t>
            </a:r>
            <a:r>
              <a:rPr lang="en-US" altLang="zh-CN" sz="2000" i="0">
                <a:solidFill>
                  <a:srgbClr val="0000FF"/>
                </a:solidFill>
                <a:latin typeface="华文新魏" panose="02010800040101010101" pitchFamily="2" charset="-122"/>
                <a:ea typeface="华文新魏" panose="02010800040101010101" pitchFamily="2" charset="-122"/>
              </a:rPr>
              <a:t>音乐的</a:t>
            </a:r>
            <a:r>
              <a:rPr lang="zh-CN" altLang="en-US" sz="2000" i="0">
                <a:solidFill>
                  <a:srgbClr val="0000FF"/>
                </a:solidFill>
                <a:latin typeface="华文新魏" panose="02010800040101010101" pitchFamily="2" charset="-122"/>
                <a:ea typeface="华文新魏" panose="02010800040101010101" pitchFamily="2" charset="-122"/>
              </a:rPr>
              <a:t>方式</a:t>
            </a:r>
            <a:r>
              <a:rPr lang="en-US" altLang="zh-CN" sz="2000" i="0">
                <a:solidFill>
                  <a:srgbClr val="0000FF"/>
                </a:solidFill>
                <a:latin typeface="华文新魏" panose="02010800040101010101" pitchFamily="2" charset="-122"/>
                <a:ea typeface="华文新魏" panose="02010800040101010101" pitchFamily="2" charset="-122"/>
              </a:rPr>
              <a:t>，降低了音乐的生产门槛。每个人都能“</a:t>
            </a:r>
            <a:r>
              <a:rPr lang="zh-CN" altLang="en-US" sz="2000" i="0">
                <a:solidFill>
                  <a:srgbClr val="0000FF"/>
                </a:solidFill>
                <a:latin typeface="华文新魏" panose="02010800040101010101" pitchFamily="2" charset="-122"/>
                <a:ea typeface="华文新魏" panose="02010800040101010101" pitchFamily="2" charset="-122"/>
              </a:rPr>
              <a:t>玩</a:t>
            </a:r>
            <a:r>
              <a:rPr lang="en-US" altLang="zh-CN" sz="2000" i="0">
                <a:solidFill>
                  <a:srgbClr val="0000FF"/>
                </a:solidFill>
                <a:latin typeface="华文新魏" panose="02010800040101010101" pitchFamily="2" charset="-122"/>
                <a:ea typeface="华文新魏" panose="02010800040101010101" pitchFamily="2" charset="-122"/>
              </a:rPr>
              <a:t>”音乐，</a:t>
            </a:r>
            <a:r>
              <a:rPr lang="zh-CN" altLang="en-US" sz="2000" i="0">
                <a:solidFill>
                  <a:srgbClr val="0000FF"/>
                </a:solidFill>
                <a:latin typeface="华文新魏" panose="02010800040101010101" pitchFamily="2" charset="-122"/>
                <a:ea typeface="华文新魏" panose="02010800040101010101" pitchFamily="2" charset="-122"/>
              </a:rPr>
              <a:t>都</a:t>
            </a:r>
            <a:r>
              <a:rPr lang="en-US" altLang="zh-CN" sz="2000" i="0">
                <a:solidFill>
                  <a:srgbClr val="0000FF"/>
                </a:solidFill>
                <a:latin typeface="华文新魏" panose="02010800040101010101" pitchFamily="2" charset="-122"/>
                <a:ea typeface="华文新魏" panose="02010800040101010101" pitchFamily="2" charset="-122"/>
              </a:rPr>
              <a:t>可以通过简易的软件</a:t>
            </a:r>
            <a:r>
              <a:rPr lang="zh-CN" altLang="en-US" sz="2000" i="0">
                <a:solidFill>
                  <a:srgbClr val="0000FF"/>
                </a:solidFill>
                <a:latin typeface="华文新魏" panose="02010800040101010101" pitchFamily="2" charset="-122"/>
                <a:ea typeface="华文新魏" panose="02010800040101010101" pitchFamily="2" charset="-122"/>
              </a:rPr>
              <a:t>编配出</a:t>
            </a:r>
            <a:r>
              <a:rPr lang="en-US" altLang="zh-CN" sz="2000" i="0">
                <a:solidFill>
                  <a:srgbClr val="0000FF"/>
                </a:solidFill>
                <a:latin typeface="华文新魏" panose="02010800040101010101" pitchFamily="2" charset="-122"/>
                <a:ea typeface="华文新魏" panose="02010800040101010101" pitchFamily="2" charset="-122"/>
              </a:rPr>
              <a:t>音乐作品来。</a:t>
            </a:r>
            <a:endParaRPr lang="en-US" altLang="zh-CN" sz="2000" i="0">
              <a:solidFill>
                <a:srgbClr val="0000FF"/>
              </a:solidFill>
              <a:latin typeface="华文新魏" panose="02010800040101010101" pitchFamily="2" charset="-122"/>
              <a:ea typeface="华文新魏" panose="02010800040101010101" pitchFamily="2" charset="-122"/>
            </a:endParaRPr>
          </a:p>
          <a:p>
            <a:pPr>
              <a:lnSpc>
                <a:spcPct val="110000"/>
              </a:lnSpc>
            </a:pPr>
            <a:r>
              <a:rPr lang="en-US" altLang="zh-CN" sz="2000" i="0">
                <a:solidFill>
                  <a:srgbClr val="0000FF"/>
                </a:solidFill>
                <a:latin typeface="华文新魏" panose="02010800040101010101" pitchFamily="2" charset="-122"/>
                <a:ea typeface="华文新魏" panose="02010800040101010101" pitchFamily="2" charset="-122"/>
              </a:rPr>
              <a:t>         </a:t>
            </a:r>
            <a:r>
              <a:rPr lang="en-US" altLang="zh-CN" sz="2000" i="0">
                <a:solidFill>
                  <a:srgbClr val="990033"/>
                </a:solidFill>
                <a:latin typeface="华文新魏" panose="02010800040101010101" pitchFamily="2" charset="-122"/>
                <a:ea typeface="华文新魏" panose="02010800040101010101" pitchFamily="2" charset="-122"/>
              </a:rPr>
              <a:t> 2.</a:t>
            </a:r>
            <a:r>
              <a:rPr lang="zh-CN" altLang="en-US" sz="2000" i="0">
                <a:solidFill>
                  <a:srgbClr val="990033"/>
                </a:solidFill>
                <a:latin typeface="华文新魏" panose="02010800040101010101" pitchFamily="2" charset="-122"/>
                <a:ea typeface="华文新魏" panose="02010800040101010101" pitchFamily="2" charset="-122"/>
              </a:rPr>
              <a:t>音乐的</a:t>
            </a:r>
            <a:r>
              <a:rPr lang="en-US" altLang="zh-CN" sz="2000" i="0">
                <a:solidFill>
                  <a:srgbClr val="990033"/>
                </a:solidFill>
                <a:latin typeface="华文新魏" panose="02010800040101010101" pitchFamily="2" charset="-122"/>
                <a:ea typeface="华文新魏" panose="02010800040101010101" pitchFamily="2" charset="-122"/>
              </a:rPr>
              <a:t>传播模式</a:t>
            </a:r>
            <a:r>
              <a:rPr lang="zh-CN" altLang="en-US" sz="2000" i="0">
                <a:solidFill>
                  <a:srgbClr val="990033"/>
                </a:solidFill>
                <a:latin typeface="华文新魏" panose="02010800040101010101" pitchFamily="2" charset="-122"/>
                <a:ea typeface="华文新魏" panose="02010800040101010101" pitchFamily="2" charset="-122"/>
              </a:rPr>
              <a:t>得以改变</a:t>
            </a:r>
            <a:r>
              <a:rPr lang="en-US" altLang="zh-CN" sz="2000" i="0">
                <a:solidFill>
                  <a:srgbClr val="990033"/>
                </a:solidFill>
                <a:latin typeface="华文新魏" panose="02010800040101010101" pitchFamily="2" charset="-122"/>
                <a:ea typeface="华文新魏" panose="02010800040101010101" pitchFamily="2" charset="-122"/>
              </a:rPr>
              <a:t>：</a:t>
            </a:r>
            <a:r>
              <a:rPr lang="zh-CN" altLang="en-US" sz="2000" i="0">
                <a:solidFill>
                  <a:srgbClr val="0000FF"/>
                </a:solidFill>
                <a:latin typeface="华文新魏" panose="02010800040101010101" pitchFamily="2" charset="-122"/>
                <a:ea typeface="华文新魏" panose="02010800040101010101" pitchFamily="2" charset="-122"/>
              </a:rPr>
              <a:t>仅靠唱片、电视和广播等获取音乐信息的</a:t>
            </a:r>
            <a:r>
              <a:rPr lang="en-US" altLang="zh-CN" sz="2000" i="0">
                <a:solidFill>
                  <a:srgbClr val="0000FF"/>
                </a:solidFill>
                <a:latin typeface="华文新魏" panose="02010800040101010101" pitchFamily="2" charset="-122"/>
                <a:ea typeface="华文新魏" panose="02010800040101010101" pitchFamily="2" charset="-122"/>
                <a:sym typeface="+mn-ea"/>
              </a:rPr>
              <a:t>传播方式变</a:t>
            </a:r>
            <a:r>
              <a:rPr lang="zh-CN" altLang="en-US" sz="2000" i="0">
                <a:solidFill>
                  <a:srgbClr val="0000FF"/>
                </a:solidFill>
                <a:latin typeface="华文新魏" panose="02010800040101010101" pitchFamily="2" charset="-122"/>
                <a:ea typeface="华文新魏" panose="02010800040101010101" pitchFamily="2" charset="-122"/>
                <a:sym typeface="+mn-ea"/>
              </a:rPr>
              <a:t>得</a:t>
            </a:r>
            <a:r>
              <a:rPr lang="en-US" altLang="zh-CN" sz="2000" i="0">
                <a:solidFill>
                  <a:srgbClr val="0000FF"/>
                </a:solidFill>
                <a:latin typeface="华文新魏" panose="02010800040101010101" pitchFamily="2" charset="-122"/>
                <a:ea typeface="华文新魏" panose="02010800040101010101" pitchFamily="2" charset="-122"/>
                <a:sym typeface="+mn-ea"/>
              </a:rPr>
              <a:t>丰富</a:t>
            </a:r>
            <a:r>
              <a:rPr lang="zh-CN" altLang="en-US" sz="2000" i="0">
                <a:solidFill>
                  <a:srgbClr val="0000FF"/>
                </a:solidFill>
                <a:latin typeface="华文新魏" panose="02010800040101010101" pitchFamily="2" charset="-122"/>
                <a:ea typeface="华文新魏" panose="02010800040101010101" pitchFamily="2" charset="-122"/>
                <a:sym typeface="+mn-ea"/>
              </a:rPr>
              <a:t>了。</a:t>
            </a:r>
            <a:r>
              <a:rPr lang="en-US" altLang="zh-CN" sz="2000" i="0">
                <a:solidFill>
                  <a:srgbClr val="0000FF"/>
                </a:solidFill>
                <a:latin typeface="华文新魏" panose="02010800040101010101" pitchFamily="2" charset="-122"/>
                <a:ea typeface="华文新魏" panose="02010800040101010101" pitchFamily="2" charset="-122"/>
              </a:rPr>
              <a:t>所有人都能“自发声”“自传播”，</a:t>
            </a:r>
            <a:r>
              <a:rPr lang="zh-CN" altLang="en-US" sz="2000" i="0">
                <a:solidFill>
                  <a:srgbClr val="0000FF"/>
                </a:solidFill>
                <a:latin typeface="华文新魏" panose="02010800040101010101" pitchFamily="2" charset="-122"/>
                <a:ea typeface="华文新魏" panose="02010800040101010101" pitchFamily="2" charset="-122"/>
              </a:rPr>
              <a:t>与</a:t>
            </a:r>
            <a:r>
              <a:rPr lang="en-US" altLang="zh-CN" sz="2000" i="0">
                <a:solidFill>
                  <a:srgbClr val="0000FF"/>
                </a:solidFill>
                <a:latin typeface="华文新魏" panose="02010800040101010101" pitchFamily="2" charset="-122"/>
                <a:ea typeface="华文新魏" panose="02010800040101010101" pitchFamily="2" charset="-122"/>
              </a:rPr>
              <a:t>他人“分享”。</a:t>
            </a:r>
            <a:r>
              <a:rPr lang="zh-CN" altLang="en-US" sz="2000" i="0">
                <a:solidFill>
                  <a:srgbClr val="0000FF"/>
                </a:solidFill>
                <a:latin typeface="华文新魏" panose="02010800040101010101" pitchFamily="2" charset="-122"/>
                <a:ea typeface="华文新魏" panose="02010800040101010101" pitchFamily="2" charset="-122"/>
              </a:rPr>
              <a:t>而大众</a:t>
            </a:r>
            <a:r>
              <a:rPr lang="en-US" altLang="zh-CN" sz="2000" i="0">
                <a:solidFill>
                  <a:srgbClr val="0000FF"/>
                </a:solidFill>
                <a:latin typeface="华文新魏" panose="02010800040101010101" pitchFamily="2" charset="-122"/>
                <a:ea typeface="华文新魏" panose="02010800040101010101" pitchFamily="2" charset="-122"/>
                <a:sym typeface="+mn-ea"/>
              </a:rPr>
              <a:t>对于音乐的接收习惯变得更加主动化、有选择性。</a:t>
            </a:r>
            <a:endParaRPr lang="en-US" altLang="zh-CN" sz="2000" i="0">
              <a:solidFill>
                <a:srgbClr val="0000FF"/>
              </a:solidFill>
              <a:latin typeface="华文新魏" panose="02010800040101010101" pitchFamily="2" charset="-122"/>
              <a:ea typeface="华文新魏" panose="02010800040101010101" pitchFamily="2" charset="-122"/>
              <a:sym typeface="+mn-ea"/>
            </a:endParaRPr>
          </a:p>
          <a:p>
            <a:pPr>
              <a:lnSpc>
                <a:spcPct val="110000"/>
              </a:lnSpc>
            </a:pPr>
            <a:r>
              <a:rPr lang="en-US" altLang="zh-CN" sz="2000" i="0">
                <a:solidFill>
                  <a:srgbClr val="0000FF"/>
                </a:solidFill>
                <a:latin typeface="华文新魏" panose="02010800040101010101" pitchFamily="2" charset="-122"/>
                <a:ea typeface="华文新魏" panose="02010800040101010101" pitchFamily="2" charset="-122"/>
                <a:sym typeface="+mn-ea"/>
              </a:rPr>
              <a:t>       </a:t>
            </a:r>
            <a:r>
              <a:rPr lang="en-US" altLang="zh-CN" sz="2000" i="0">
                <a:solidFill>
                  <a:srgbClr val="990033"/>
                </a:solidFill>
                <a:latin typeface="华文新魏" panose="02010800040101010101" pitchFamily="2" charset="-122"/>
                <a:ea typeface="华文新魏" panose="02010800040101010101" pitchFamily="2" charset="-122"/>
                <a:sym typeface="+mn-ea"/>
              </a:rPr>
              <a:t>   </a:t>
            </a:r>
            <a:r>
              <a:rPr lang="en-US" altLang="zh-CN" sz="2000" i="0">
                <a:solidFill>
                  <a:srgbClr val="990033"/>
                </a:solidFill>
                <a:latin typeface="华文新魏" panose="02010800040101010101" pitchFamily="2" charset="-122"/>
                <a:ea typeface="华文新魏" panose="02010800040101010101" pitchFamily="2" charset="-122"/>
              </a:rPr>
              <a:t>3.</a:t>
            </a:r>
            <a:r>
              <a:rPr lang="zh-CN" altLang="en-US" sz="2000" i="0">
                <a:solidFill>
                  <a:srgbClr val="990033"/>
                </a:solidFill>
                <a:latin typeface="华文新魏" panose="02010800040101010101" pitchFamily="2" charset="-122"/>
                <a:ea typeface="华文新魏" panose="02010800040101010101" pitchFamily="2" charset="-122"/>
              </a:rPr>
              <a:t>音乐的</a:t>
            </a:r>
            <a:r>
              <a:rPr lang="en-US" altLang="zh-CN" sz="2000" i="0">
                <a:solidFill>
                  <a:srgbClr val="990033"/>
                </a:solidFill>
                <a:latin typeface="华文新魏" panose="02010800040101010101" pitchFamily="2" charset="-122"/>
                <a:ea typeface="华文新魏" panose="02010800040101010101" pitchFamily="2" charset="-122"/>
              </a:rPr>
              <a:t>商业</a:t>
            </a:r>
            <a:r>
              <a:rPr lang="zh-CN" altLang="en-US" sz="2000" i="0">
                <a:solidFill>
                  <a:srgbClr val="990033"/>
                </a:solidFill>
                <a:latin typeface="华文新魏" panose="02010800040101010101" pitchFamily="2" charset="-122"/>
                <a:ea typeface="华文新魏" panose="02010800040101010101" pitchFamily="2" charset="-122"/>
              </a:rPr>
              <a:t>路径得以改变：</a:t>
            </a:r>
            <a:r>
              <a:rPr lang="zh-CN" altLang="en-US" sz="2000" i="0">
                <a:solidFill>
                  <a:srgbClr val="0000FF"/>
                </a:solidFill>
                <a:latin typeface="华文新魏" panose="02010800040101010101" pitchFamily="2" charset="-122"/>
                <a:ea typeface="华文新魏" panose="02010800040101010101" pitchFamily="2" charset="-122"/>
              </a:rPr>
              <a:t>在</a:t>
            </a:r>
            <a:r>
              <a:rPr lang="en-US" altLang="zh-CN" sz="2000" i="0">
                <a:solidFill>
                  <a:srgbClr val="0000FF"/>
                </a:solidFill>
                <a:latin typeface="华文新魏" panose="02010800040101010101" pitchFamily="2" charset="-122"/>
                <a:ea typeface="华文新魏" panose="02010800040101010101" pitchFamily="2" charset="-122"/>
              </a:rPr>
              <a:t>没有互联网</a:t>
            </a:r>
            <a:r>
              <a:rPr lang="zh-CN" altLang="en-US" sz="2000" i="0">
                <a:solidFill>
                  <a:srgbClr val="0000FF"/>
                </a:solidFill>
                <a:latin typeface="华文新魏" panose="02010800040101010101" pitchFamily="2" charset="-122"/>
                <a:ea typeface="华文新魏" panose="02010800040101010101" pitchFamily="2" charset="-122"/>
              </a:rPr>
              <a:t>前</a:t>
            </a:r>
            <a:r>
              <a:rPr lang="en-US" altLang="zh-CN" sz="2000" i="0">
                <a:solidFill>
                  <a:srgbClr val="0000FF"/>
                </a:solidFill>
                <a:latin typeface="华文新魏" panose="02010800040101010101" pitchFamily="2" charset="-122"/>
                <a:ea typeface="华文新魏" panose="02010800040101010101" pitchFamily="2" charset="-122"/>
              </a:rPr>
              <a:t>，没有</a:t>
            </a:r>
            <a:r>
              <a:rPr lang="zh-CN" altLang="en-US" sz="2000" i="0">
                <a:solidFill>
                  <a:srgbClr val="0000FF"/>
                </a:solidFill>
                <a:latin typeface="华文新魏" panose="02010800040101010101" pitchFamily="2" charset="-122"/>
                <a:ea typeface="华文新魏" panose="02010800040101010101" pitchFamily="2" charset="-122"/>
              </a:rPr>
              <a:t>更</a:t>
            </a:r>
            <a:r>
              <a:rPr lang="en-US" altLang="zh-CN" sz="2000" i="0">
                <a:solidFill>
                  <a:srgbClr val="0000FF"/>
                </a:solidFill>
                <a:latin typeface="华文新魏" panose="02010800040101010101" pitchFamily="2" charset="-122"/>
                <a:ea typeface="华文新魏" panose="02010800040101010101" pitchFamily="2" charset="-122"/>
              </a:rPr>
              <a:t>多</a:t>
            </a:r>
            <a:r>
              <a:rPr lang="zh-CN" altLang="en-US" sz="2000" i="0">
                <a:solidFill>
                  <a:srgbClr val="0000FF"/>
                </a:solidFill>
                <a:latin typeface="华文新魏" panose="02010800040101010101" pitchFamily="2" charset="-122"/>
                <a:ea typeface="华文新魏" panose="02010800040101010101" pitchFamily="2" charset="-122"/>
              </a:rPr>
              <a:t>的</a:t>
            </a:r>
            <a:r>
              <a:rPr lang="en-US" altLang="zh-CN" sz="2000" i="0">
                <a:solidFill>
                  <a:srgbClr val="0000FF"/>
                </a:solidFill>
                <a:latin typeface="华文新魏" panose="02010800040101010101" pitchFamily="2" charset="-122"/>
                <a:ea typeface="华文新魏" panose="02010800040101010101" pitchFamily="2" charset="-122"/>
              </a:rPr>
              <a:t>免费曲库，只能买唱片</a:t>
            </a:r>
            <a:r>
              <a:rPr lang="zh-CN" altLang="en-US" sz="2000" i="0">
                <a:solidFill>
                  <a:srgbClr val="0000FF"/>
                </a:solidFill>
                <a:latin typeface="华文新魏" panose="02010800040101010101" pitchFamily="2" charset="-122"/>
                <a:ea typeface="华文新魏" panose="02010800040101010101" pitchFamily="2" charset="-122"/>
              </a:rPr>
              <a:t>买碟片</a:t>
            </a:r>
            <a:r>
              <a:rPr lang="en-US" altLang="zh-CN" sz="2000" i="0">
                <a:solidFill>
                  <a:srgbClr val="0000FF"/>
                </a:solidFill>
                <a:latin typeface="华文新魏" panose="02010800040101010101" pitchFamily="2" charset="-122"/>
                <a:ea typeface="华文新魏" panose="02010800040101010101" pitchFamily="2" charset="-122"/>
              </a:rPr>
              <a:t>。对音乐风格的流行和发展</a:t>
            </a:r>
            <a:r>
              <a:rPr lang="zh-CN" altLang="en-US" sz="2000" i="0">
                <a:solidFill>
                  <a:srgbClr val="0000FF"/>
                </a:solidFill>
                <a:latin typeface="华文新魏" panose="02010800040101010101" pitchFamily="2" charset="-122"/>
                <a:ea typeface="华文新魏" panose="02010800040101010101" pitchFamily="2" charset="-122"/>
              </a:rPr>
              <a:t>也产生</a:t>
            </a:r>
            <a:r>
              <a:rPr lang="en-US" altLang="zh-CN" sz="2000" i="0">
                <a:solidFill>
                  <a:srgbClr val="0000FF"/>
                </a:solidFill>
                <a:latin typeface="华文新魏" panose="02010800040101010101" pitchFamily="2" charset="-122"/>
                <a:ea typeface="华文新魏" panose="02010800040101010101" pitchFamily="2" charset="-122"/>
              </a:rPr>
              <a:t>很大影响。</a:t>
            </a:r>
            <a:endParaRPr lang="en-US" altLang="zh-CN" sz="2000" i="0">
              <a:solidFill>
                <a:srgbClr val="0000FF"/>
              </a:solidFill>
              <a:latin typeface="华文新魏" panose="02010800040101010101" pitchFamily="2" charset="-122"/>
              <a:ea typeface="华文新魏" panose="02010800040101010101" pitchFamily="2" charset="-122"/>
            </a:endParaRPr>
          </a:p>
        </p:txBody>
      </p:sp>
      <p:sp>
        <p:nvSpPr>
          <p:cNvPr id="3" name="文本框 2"/>
          <p:cNvSpPr txBox="1"/>
          <p:nvPr/>
        </p:nvSpPr>
        <p:spPr>
          <a:xfrm>
            <a:off x="1276350" y="901065"/>
            <a:ext cx="6590665" cy="583565"/>
          </a:xfrm>
          <a:prstGeom prst="rect">
            <a:avLst/>
          </a:prstGeom>
          <a:noFill/>
        </p:spPr>
        <p:txBody>
          <a:bodyPr wrap="square" rtlCol="0" anchor="t">
            <a:spAutoFit/>
            <a:scene3d>
              <a:camera prst="orthographicFront"/>
              <a:lightRig rig="threePt" dir="t"/>
            </a:scene3d>
          </a:bodyPr>
          <a:lstStyle/>
          <a:p>
            <a:r>
              <a:rPr lang="zh-CN" altLang="en-US" sz="3200" i="0" noProof="1">
                <a:ln w="22225">
                  <a:solidFill>
                    <a:schemeClr val="accent2"/>
                  </a:solidFill>
                  <a:prstDash val="solid"/>
                </a:ln>
                <a:solidFill>
                  <a:schemeClr val="accent2">
                    <a:lumMod val="40000"/>
                    <a:lumOff val="60000"/>
                  </a:schemeClr>
                </a:solidFill>
                <a:latin typeface="黑体" panose="02010609060101010101" pitchFamily="2" charset="-122"/>
                <a:ea typeface="黑体" panose="02010609060101010101" pitchFamily="2" charset="-122"/>
                <a:cs typeface="+mn-cs"/>
              </a:rPr>
              <a:t>音乐科技改变了什么？</a:t>
            </a:r>
            <a:endParaRPr lang="zh-CN" altLang="en-US" sz="3200" i="0" noProof="1">
              <a:ln w="22225">
                <a:solidFill>
                  <a:schemeClr val="accent2"/>
                </a:solidFill>
                <a:prstDash val="solid"/>
              </a:ln>
              <a:solidFill>
                <a:schemeClr val="accent2">
                  <a:lumMod val="40000"/>
                  <a:lumOff val="60000"/>
                </a:schemeClr>
              </a:solidFill>
              <a:latin typeface="黑体" panose="02010609060101010101" pitchFamily="2" charset="-122"/>
              <a:ea typeface="黑体" panose="02010609060101010101" pitchFamily="2" charset="-122"/>
              <a:cs typeface="+mn-cs"/>
            </a:endParaRPr>
          </a:p>
        </p:txBody>
      </p:sp>
    </p:spTree>
  </p:cSld>
  <p:clrMapOvr>
    <a:masterClrMapping/>
  </p:clrMapOvr>
  <p:transition spd="med">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图片 816133" descr="treble_clef"/>
          <p:cNvPicPr>
            <a:picLocks noGrp="1" noChangeAspect="1"/>
          </p:cNvPicPr>
          <p:nvPr>
            <p:ph type="title"/>
          </p:nvPr>
        </p:nvPicPr>
        <p:blipFill>
          <a:blip r:embed="rId1" cstate="print"/>
          <a:stretch>
            <a:fillRect/>
          </a:stretch>
        </p:blipFill>
        <p:spPr>
          <a:xfrm>
            <a:off x="323850" y="549275"/>
            <a:ext cx="750888" cy="1720850"/>
          </a:xfrm>
          <a:effectLst>
            <a:outerShdw dist="107763" dir="13499999" algn="ctr" rotWithShape="0">
              <a:srgbClr val="808080">
                <a:alpha val="50000"/>
              </a:srgbClr>
            </a:outerShdw>
          </a:effectLst>
        </p:spPr>
      </p:pic>
      <p:sp>
        <p:nvSpPr>
          <p:cNvPr id="250882" name="矩形 142338"/>
          <p:cNvSpPr/>
          <p:nvPr/>
        </p:nvSpPr>
        <p:spPr>
          <a:xfrm>
            <a:off x="900113" y="3560763"/>
            <a:ext cx="7632700" cy="457200"/>
          </a:xfrm>
          <a:prstGeom prst="rect">
            <a:avLst/>
          </a:prstGeom>
          <a:noFill/>
          <a:ln w="9525">
            <a:noFill/>
          </a:ln>
        </p:spPr>
        <p:txBody>
          <a:bodyPr anchor="ctr">
            <a:spAutoFit/>
          </a:bodyPr>
          <a:lstStyle/>
          <a:p>
            <a:r>
              <a:rPr lang="zh-CN" altLang="en-US" sz="2400" i="0" dirty="0">
                <a:solidFill>
                  <a:srgbClr val="0000FF"/>
                </a:solidFill>
                <a:latin typeface="Times New Roman" panose="02020603050405020304" pitchFamily="18" charset="0"/>
                <a:ea typeface="华文新魏" panose="02010800040101010101" pitchFamily="2" charset="-122"/>
              </a:rPr>
              <a:t>          </a:t>
            </a:r>
            <a:endParaRPr lang="zh-CN" altLang="en-US" sz="2400" i="0" dirty="0">
              <a:solidFill>
                <a:srgbClr val="0000FF"/>
              </a:solidFill>
              <a:latin typeface="华文新魏" panose="02010800040101010101" pitchFamily="2" charset="-122"/>
              <a:ea typeface="华文新魏" panose="02010800040101010101" pitchFamily="2" charset="-122"/>
            </a:endParaRPr>
          </a:p>
        </p:txBody>
      </p:sp>
      <p:sp>
        <p:nvSpPr>
          <p:cNvPr id="250883" name="矩形 142339"/>
          <p:cNvSpPr/>
          <p:nvPr/>
        </p:nvSpPr>
        <p:spPr>
          <a:xfrm>
            <a:off x="900113" y="3514725"/>
            <a:ext cx="7775575" cy="519113"/>
          </a:xfrm>
          <a:prstGeom prst="rect">
            <a:avLst/>
          </a:prstGeom>
          <a:noFill/>
          <a:ln w="9525">
            <a:noFill/>
          </a:ln>
        </p:spPr>
        <p:txBody>
          <a:bodyPr anchor="ctr">
            <a:spAutoFit/>
          </a:bodyPr>
          <a:lstStyle/>
          <a:p>
            <a:r>
              <a:rPr lang="zh-CN" altLang="en-US" sz="2800" b="1" i="0" dirty="0">
                <a:solidFill>
                  <a:srgbClr val="0000FF"/>
                </a:solidFill>
                <a:latin typeface="Times New Roman" panose="02020603050405020304" pitchFamily="18" charset="0"/>
                <a:ea typeface="华文新魏" panose="02010800040101010101" pitchFamily="2" charset="-122"/>
              </a:rPr>
              <a:t>       </a:t>
            </a:r>
            <a:endParaRPr lang="zh-CN" altLang="en-US" sz="2800" b="1" i="0" dirty="0">
              <a:solidFill>
                <a:srgbClr val="0000FF"/>
              </a:solidFill>
              <a:latin typeface="Times New Roman" panose="02020603050405020304" pitchFamily="18" charset="0"/>
              <a:ea typeface="华文新魏" panose="02010800040101010101" pitchFamily="2" charset="-122"/>
            </a:endParaRPr>
          </a:p>
        </p:txBody>
      </p:sp>
      <p:sp>
        <p:nvSpPr>
          <p:cNvPr id="149508" name="矩形 142341"/>
          <p:cNvSpPr/>
          <p:nvPr/>
        </p:nvSpPr>
        <p:spPr>
          <a:xfrm>
            <a:off x="988060" y="2066290"/>
            <a:ext cx="7458075" cy="4338320"/>
          </a:xfrm>
          <a:prstGeom prst="rect">
            <a:avLst/>
          </a:prstGeom>
          <a:noFill/>
          <a:ln w="9525">
            <a:noFill/>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rPr>
              <a:t>         </a:t>
            </a:r>
            <a:r>
              <a:rPr kumimoji="0" lang="zh-CN" altLang="en-US" sz="28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rPr>
              <a:t> 从三维目标到核心素养是本次课标修订的重大转变，音乐学科核心素养的提出亦是我国音乐教育领域的重大突破。</a:t>
            </a:r>
            <a:r>
              <a:rPr lang="zh-CN" altLang="en-US" sz="2800" i="0">
                <a:ln>
                  <a:noFill/>
                </a:ln>
                <a:solidFill>
                  <a:srgbClr val="0000FF"/>
                </a:solidFill>
                <a:effectLst/>
                <a:uLnTx/>
                <a:uFillTx/>
                <a:ea typeface="华文新魏" panose="02010800040101010101" pitchFamily="2" charset="-122"/>
                <a:sym typeface="宋体" panose="02010600030101010101" pitchFamily="2" charset="-122"/>
              </a:rPr>
              <a:t>如何将其</a:t>
            </a:r>
            <a:r>
              <a:rPr kumimoji="0" lang="zh-CN" altLang="en-US" sz="28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rPr>
              <a:t>渗透并落实在课堂教学中，如何使学生</a:t>
            </a:r>
            <a:r>
              <a:rPr lang="zh-CN" altLang="en-US" sz="2800" i="0">
                <a:ln>
                  <a:noFill/>
                </a:ln>
                <a:solidFill>
                  <a:srgbClr val="0000FF"/>
                </a:solidFill>
                <a:effectLst/>
                <a:uLnTx/>
                <a:uFillTx/>
                <a:ea typeface="华文新魏" panose="02010800040101010101" pitchFamily="2" charset="-122"/>
                <a:sym typeface="宋体" panose="02010600030101010101" pitchFamily="2" charset="-122"/>
              </a:rPr>
              <a:t>通过高中阶段教育，</a:t>
            </a:r>
            <a:r>
              <a:rPr kumimoji="0" lang="zh-CN" altLang="en-US" sz="28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rPr>
              <a:t>具备正确的价值观念、必备品格和关键能力，这些都是需要在教学实践中不断思考和探研的问题，也是我们音乐教师的职责和使命。</a:t>
            </a:r>
            <a:endParaRPr kumimoji="0" lang="zh-CN" altLang="en-US" sz="28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rPr>
              <a:t>        本次交流只是抛砖引玉，仅供参考。</a:t>
            </a:r>
            <a:endParaRPr kumimoji="0" lang="zh-CN" altLang="en-US" sz="28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rPr>
              <a:t>         </a:t>
            </a:r>
            <a:endPar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rPr>
              <a:t>         </a:t>
            </a:r>
            <a:endParaRPr kumimoji="0" lang="zh-CN" altLang="en-US" sz="2400" b="0" i="0" u="none" strike="noStrike" kern="1200" cap="none" spc="0" normalizeH="0" baseline="0" noProof="1">
              <a:ln>
                <a:noFill/>
              </a:ln>
              <a:solidFill>
                <a:srgbClr val="0000FF"/>
              </a:solidFill>
              <a:effectLst/>
              <a:uLnTx/>
              <a:uFillTx/>
              <a:latin typeface="Times New Roman" panose="02020603050405020304" pitchFamily="18" charset="0"/>
              <a:ea typeface="华文新魏" panose="02010800040101010101" pitchFamily="2" charset="-122"/>
              <a:cs typeface="+mn-cs"/>
              <a:sym typeface="宋体" panose="02010600030101010101" pitchFamily="2" charset="-122"/>
            </a:endParaRPr>
          </a:p>
        </p:txBody>
      </p:sp>
      <p:pic>
        <p:nvPicPr>
          <p:cNvPr id="250885" name="图片 66564" descr="20060922011738966"/>
          <p:cNvPicPr>
            <a:picLocks noChangeAspect="1"/>
          </p:cNvPicPr>
          <p:nvPr/>
        </p:nvPicPr>
        <p:blipFill>
          <a:blip r:embed="rId2" cstate="print">
            <a:clrChange>
              <a:clrFrom>
                <a:srgbClr val="FFFFFF"/>
              </a:clrFrom>
              <a:clrTo>
                <a:srgbClr val="FFFFFF">
                  <a:alpha val="0"/>
                </a:srgbClr>
              </a:clrTo>
            </a:clrChange>
          </a:blip>
          <a:stretch>
            <a:fillRect/>
          </a:stretch>
        </p:blipFill>
        <p:spPr>
          <a:xfrm rot="1384544">
            <a:off x="8191500" y="5583238"/>
            <a:ext cx="487363" cy="731837"/>
          </a:xfrm>
          <a:prstGeom prst="rect">
            <a:avLst/>
          </a:prstGeom>
          <a:noFill/>
          <a:ln w="9525">
            <a:noFill/>
          </a:ln>
        </p:spPr>
      </p:pic>
      <p:sp>
        <p:nvSpPr>
          <p:cNvPr id="250886" name="Text Box 8"/>
          <p:cNvSpPr txBox="1"/>
          <p:nvPr/>
        </p:nvSpPr>
        <p:spPr>
          <a:xfrm>
            <a:off x="1403350" y="917575"/>
            <a:ext cx="4105275" cy="641350"/>
          </a:xfrm>
          <a:prstGeom prst="rect">
            <a:avLst/>
          </a:prstGeom>
          <a:noFill/>
          <a:ln w="9525">
            <a:noFill/>
          </a:ln>
        </p:spPr>
        <p:txBody>
          <a:bodyPr anchor="t">
            <a:spAutoFit/>
          </a:bodyPr>
          <a:lstStyle/>
          <a:p>
            <a:pPr>
              <a:spcBef>
                <a:spcPct val="50000"/>
              </a:spcBef>
            </a:pPr>
            <a:r>
              <a:rPr lang="zh-CN" altLang="en-US" sz="3600" i="0" dirty="0">
                <a:solidFill>
                  <a:srgbClr val="A50021"/>
                </a:solidFill>
                <a:latin typeface="Times New Roman" panose="02020603050405020304" pitchFamily="18" charset="0"/>
                <a:ea typeface="华文琥珀" panose="02010800040101010101" pitchFamily="2" charset="-122"/>
              </a:rPr>
              <a:t>结语：</a:t>
            </a:r>
            <a:endParaRPr lang="zh-CN" altLang="en-US" sz="3600" i="0" dirty="0">
              <a:solidFill>
                <a:srgbClr val="A50021"/>
              </a:solidFill>
              <a:latin typeface="Times New Roman" panose="02020603050405020304" pitchFamily="18" charset="0"/>
              <a:ea typeface="华文琥珀" panose="02010800040101010101" pitchFamily="2" charset="-122"/>
            </a:endParaRPr>
          </a:p>
        </p:txBody>
      </p:sp>
    </p:spTree>
  </p:cSld>
  <p:clrMapOvr>
    <a:masterClrMapping/>
  </p:clrMapOvr>
  <p:transition spd="med">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图片 79887" descr="20061009135948290"/>
          <p:cNvPicPr>
            <a:picLocks noChangeAspect="1"/>
          </p:cNvPicPr>
          <p:nvPr/>
        </p:nvPicPr>
        <p:blipFill>
          <a:blip r:embed="rId1" cstate="print"/>
          <a:stretch>
            <a:fillRect/>
          </a:stretch>
        </p:blipFill>
        <p:spPr>
          <a:xfrm>
            <a:off x="395288" y="1339850"/>
            <a:ext cx="1296987" cy="1249363"/>
          </a:xfrm>
          <a:prstGeom prst="rect">
            <a:avLst/>
          </a:prstGeom>
          <a:noFill/>
          <a:ln w="9525">
            <a:noFill/>
          </a:ln>
        </p:spPr>
      </p:pic>
      <p:sp>
        <p:nvSpPr>
          <p:cNvPr id="251907" name="文本框 2"/>
          <p:cNvSpPr txBox="1"/>
          <p:nvPr/>
        </p:nvSpPr>
        <p:spPr>
          <a:xfrm>
            <a:off x="2949893" y="2708593"/>
            <a:ext cx="4947285" cy="1198880"/>
          </a:xfrm>
          <a:prstGeom prst="rect">
            <a:avLst/>
          </a:prstGeom>
          <a:noFill/>
          <a:ln w="9525">
            <a:noFill/>
          </a:ln>
        </p:spPr>
        <p:txBody>
          <a:bodyPr wrap="none" anchor="t">
            <a:spAutoFit/>
          </a:bodyPr>
          <a:lstStyle/>
          <a:p>
            <a:r>
              <a:rPr lang="en-US" altLang="zh-CN" sz="7200" b="1" i="0">
                <a:solidFill>
                  <a:srgbClr val="660066"/>
                </a:solidFill>
                <a:latin typeface="华文琥珀" panose="02010800040101010101" pitchFamily="2" charset="-122"/>
                <a:ea typeface="华文琥珀" panose="02010800040101010101" pitchFamily="2" charset="-122"/>
              </a:rPr>
              <a:t>   </a:t>
            </a:r>
            <a:r>
              <a:rPr lang="zh-CN" altLang="en-US" sz="7200" b="1" i="0" dirty="0">
                <a:solidFill>
                  <a:srgbClr val="660066"/>
                </a:solidFill>
                <a:latin typeface="华文琥珀" panose="02010800040101010101" pitchFamily="2" charset="-122"/>
                <a:ea typeface="华文琥珀" panose="02010800040101010101" pitchFamily="2" charset="-122"/>
              </a:rPr>
              <a:t>谢    谢  ！</a:t>
            </a:r>
            <a:endParaRPr lang="zh-CN" altLang="en-US" sz="7200" b="1" i="0" dirty="0">
              <a:solidFill>
                <a:srgbClr val="660066"/>
              </a:solidFill>
              <a:latin typeface="华文琥珀" panose="02010800040101010101" pitchFamily="2" charset="-122"/>
              <a:ea typeface="华文琥珀" panose="02010800040101010101" pitchFamily="2" charset="-122"/>
            </a:endParaRPr>
          </a:p>
        </p:txBody>
      </p:sp>
      <p:sp>
        <p:nvSpPr>
          <p:cNvPr id="251908" name="文本框 795651"/>
          <p:cNvSpPr txBox="1"/>
          <p:nvPr/>
        </p:nvSpPr>
        <p:spPr>
          <a:xfrm>
            <a:off x="1258888" y="1844675"/>
            <a:ext cx="6981825" cy="520700"/>
          </a:xfrm>
          <a:prstGeom prst="rect">
            <a:avLst/>
          </a:prstGeom>
          <a:noFill/>
          <a:ln w="9525">
            <a:noFill/>
          </a:ln>
        </p:spPr>
        <p:txBody>
          <a:bodyPr lIns="90000" tIns="46800" rIns="90000" bIns="46800" anchor="t">
            <a:spAutoFit/>
          </a:bodyPr>
          <a:lstStyle/>
          <a:p>
            <a:pPr algn="just">
              <a:spcBef>
                <a:spcPct val="20000"/>
              </a:spcBef>
              <a:buClr>
                <a:schemeClr val="folHlink"/>
              </a:buClr>
              <a:buSzPct val="60000"/>
              <a:buFont typeface="Wingdings" panose="05000000000000000000" pitchFamily="2" charset="2"/>
              <a:buNone/>
            </a:pPr>
            <a:r>
              <a:rPr lang="en-US" altLang="zh-CN" sz="2000" i="0">
                <a:latin typeface="Tahoma" panose="020B0604030504040204" pitchFamily="34" charset="0"/>
                <a:ea typeface="宋体-18030" charset="-122"/>
              </a:rPr>
              <a:t>        </a:t>
            </a:r>
            <a:r>
              <a:rPr lang="en-US" altLang="zh-CN" sz="2800" b="1" i="0">
                <a:solidFill>
                  <a:srgbClr val="0000FF"/>
                </a:solidFill>
                <a:latin typeface="华文楷体" panose="02010600040101010101" pitchFamily="2" charset="-122"/>
                <a:ea typeface="华文楷体" panose="02010600040101010101" pitchFamily="2" charset="-122"/>
              </a:rPr>
              <a:t> </a:t>
            </a:r>
            <a:endParaRPr lang="zh-CN" altLang="en-US" sz="2800" b="1" i="0" dirty="0">
              <a:solidFill>
                <a:srgbClr val="0000FF"/>
              </a:solidFill>
              <a:latin typeface="华文楷体" panose="02010600040101010101" pitchFamily="2" charset="-122"/>
              <a:ea typeface="华文楷体" panose="02010600040101010101" pitchFamily="2" charset="-122"/>
            </a:endParaRPr>
          </a:p>
        </p:txBody>
      </p:sp>
      <p:pic>
        <p:nvPicPr>
          <p:cNvPr id="251909" name="图片 701443" descr="图片2"/>
          <p:cNvPicPr>
            <a:picLocks noChangeAspect="1"/>
          </p:cNvPicPr>
          <p:nvPr/>
        </p:nvPicPr>
        <p:blipFill>
          <a:blip r:embed="rId2" cstate="print"/>
          <a:stretch>
            <a:fillRect/>
          </a:stretch>
        </p:blipFill>
        <p:spPr>
          <a:xfrm>
            <a:off x="985838" y="5272088"/>
            <a:ext cx="7172325" cy="731837"/>
          </a:xfrm>
          <a:prstGeom prst="rect">
            <a:avLst/>
          </a:prstGeom>
          <a:noFill/>
          <a:ln w="9525">
            <a:noFill/>
          </a:ln>
        </p:spPr>
      </p:pic>
      <p:pic>
        <p:nvPicPr>
          <p:cNvPr id="2" name="图片 1"/>
          <p:cNvPicPr>
            <a:picLocks noChangeAspect="1"/>
          </p:cNvPicPr>
          <p:nvPr/>
        </p:nvPicPr>
        <p:blipFill>
          <a:blip r:embed="rId3" cstate="print"/>
          <a:srcRect l="-153" t="16722" r="15393" b="23244"/>
          <a:stretch>
            <a:fillRect/>
          </a:stretch>
        </p:blipFill>
        <p:spPr>
          <a:xfrm>
            <a:off x="2950210" y="185420"/>
            <a:ext cx="5993130" cy="1367790"/>
          </a:xfrm>
          <a:prstGeom prst="rect">
            <a:avLst/>
          </a:prstGeom>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2015" y="1956435"/>
            <a:ext cx="7742555" cy="3046095"/>
          </a:xfrm>
          <a:prstGeom prst="rect">
            <a:avLst/>
          </a:prstGeom>
          <a:noFill/>
        </p:spPr>
        <p:txBody>
          <a:bodyPr wrap="square" rtlCol="0" anchor="t">
            <a:spAutoFit/>
          </a:bodyPr>
          <a:lstStyle/>
          <a:p>
            <a:r>
              <a:rPr lang="en-US" altLang="zh-CN" sz="2400" i="0">
                <a:latin typeface="华文新魏" panose="02010800040101010101" pitchFamily="2" charset="-122"/>
                <a:ea typeface="华文新魏" panose="02010800040101010101" pitchFamily="2" charset="-122"/>
                <a:cs typeface="华文新魏" panose="02010800040101010101" pitchFamily="2" charset="-122"/>
              </a:rPr>
              <a:t>       “</a:t>
            </a:r>
            <a:r>
              <a:rPr lang="zh-CN" altLang="en-US" sz="2400" i="0">
                <a:latin typeface="华文新魏" panose="02010800040101010101" pitchFamily="2" charset="-122"/>
                <a:ea typeface="华文新魏" panose="02010800040101010101" pitchFamily="2" charset="-122"/>
                <a:cs typeface="华文新魏" panose="02010800040101010101" pitchFamily="2" charset="-122"/>
              </a:rPr>
              <a:t>楼台相会</a:t>
            </a:r>
            <a:r>
              <a:rPr lang="en-US" altLang="zh-CN" sz="2400" i="0">
                <a:latin typeface="华文新魏" panose="02010800040101010101" pitchFamily="2" charset="-122"/>
                <a:ea typeface="华文新魏" panose="02010800040101010101" pitchFamily="2" charset="-122"/>
                <a:cs typeface="华文新魏" panose="02010800040101010101" pitchFamily="2" charset="-122"/>
              </a:rPr>
              <a:t>”</a:t>
            </a:r>
            <a:r>
              <a:rPr lang="zh-CN" altLang="en-US" sz="2400" i="0">
                <a:latin typeface="华文新魏" panose="02010800040101010101" pitchFamily="2" charset="-122"/>
                <a:ea typeface="华文新魏" panose="02010800040101010101" pitchFamily="2" charset="-122"/>
                <a:cs typeface="华文新魏" panose="02010800040101010101" pitchFamily="2" charset="-122"/>
              </a:rPr>
              <a:t>的音乐是作曲家主观情感的表达，它没有文学表述的那种直接、确切。但旋律中所传达出的如泣如诉的情感信息却透射出明晰的情节指向，</a:t>
            </a:r>
            <a:r>
              <a:rPr lang="zh-CN" altLang="en-US" sz="2400" i="0">
                <a:latin typeface="华文新魏" panose="02010800040101010101" pitchFamily="2" charset="-122"/>
                <a:ea typeface="华文新魏" panose="02010800040101010101" pitchFamily="2" charset="-122"/>
                <a:cs typeface="华文新魏" panose="02010800040101010101" pitchFamily="2" charset="-122"/>
                <a:sym typeface="+mn-ea"/>
              </a:rPr>
              <a:t>仿佛使人看到梁、祝含泪互诉衷肠的感人画面</a:t>
            </a:r>
            <a:r>
              <a:rPr lang="zh-CN" altLang="en-US" sz="2400" i="0">
                <a:latin typeface="华文新魏" panose="02010800040101010101" pitchFamily="2" charset="-122"/>
                <a:ea typeface="华文新魏" panose="02010800040101010101" pitchFamily="2" charset="-122"/>
                <a:cs typeface="华文新魏" panose="02010800040101010101" pitchFamily="2" charset="-122"/>
              </a:rPr>
              <a:t>。</a:t>
            </a:r>
            <a:endParaRPr lang="zh-CN" altLang="en-US" sz="2400" i="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400" i="0">
                <a:latin typeface="华文新魏" panose="02010800040101010101" pitchFamily="2" charset="-122"/>
                <a:ea typeface="华文新魏" panose="02010800040101010101" pitchFamily="2" charset="-122"/>
                <a:cs typeface="华文新魏" panose="02010800040101010101" pitchFamily="2" charset="-122"/>
              </a:rPr>
              <a:t>          在此过程中，文学情节的索引，旋律意味的所指，就可能引起听觉和视觉的对应和转化，使得音乐形象与文学情节得以吻合与重叠。 </a:t>
            </a:r>
            <a:endParaRPr lang="zh-CN" altLang="en-US" sz="2400" i="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400" i="0">
                <a:latin typeface="华文新魏" panose="02010800040101010101" pitchFamily="2" charset="-122"/>
                <a:ea typeface="华文新魏" panose="02010800040101010101" pitchFamily="2" charset="-122"/>
                <a:cs typeface="华文新魏" panose="02010800040101010101" pitchFamily="2" charset="-122"/>
              </a:rPr>
              <a:t>         </a:t>
            </a:r>
            <a:endParaRPr lang="zh-CN" altLang="en-US" sz="2400" i="0">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77825"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sp>
        <p:nvSpPr>
          <p:cNvPr id="5" name="文本框 4"/>
          <p:cNvSpPr txBox="1"/>
          <p:nvPr/>
        </p:nvSpPr>
        <p:spPr>
          <a:xfrm>
            <a:off x="1323975" y="929640"/>
            <a:ext cx="6494145" cy="583565"/>
          </a:xfrm>
          <a:prstGeom prst="rect">
            <a:avLst/>
          </a:prstGeom>
          <a:noFill/>
        </p:spPr>
        <p:txBody>
          <a:bodyPr wrap="square" rtlCol="0">
            <a:spAutoFit/>
          </a:bodyPr>
          <a:lstStyle/>
          <a:p>
            <a:r>
              <a:rPr lang="zh-CN" altLang="en-US" sz="3200" i="0">
                <a:ln w="22225">
                  <a:solidFill>
                    <a:schemeClr val="accent2"/>
                  </a:solidFill>
                  <a:prstDash val="solid"/>
                </a:ln>
                <a:solidFill>
                  <a:schemeClr val="accent2">
                    <a:lumMod val="40000"/>
                    <a:lumOff val="60000"/>
                  </a:schemeClr>
                </a:solidFill>
                <a:effectLst/>
                <a:latin typeface="华文琥珀" panose="02010800040101010101" pitchFamily="2" charset="-122"/>
                <a:ea typeface="华文琥珀" panose="02010800040101010101" pitchFamily="2" charset="-122"/>
              </a:rPr>
              <a:t>文学情节与旋律意味的对接</a:t>
            </a:r>
            <a:endParaRPr lang="zh-CN" altLang="en-US" sz="3200" i="0">
              <a:ln w="22225">
                <a:solidFill>
                  <a:schemeClr val="accent2"/>
                </a:solidFill>
                <a:prstDash val="solid"/>
              </a:ln>
              <a:solidFill>
                <a:schemeClr val="accent2">
                  <a:lumMod val="40000"/>
                  <a:lumOff val="60000"/>
                </a:schemeClr>
              </a:solidFill>
              <a:effectLst/>
              <a:latin typeface="华文琥珀" panose="02010800040101010101" pitchFamily="2" charset="-122"/>
              <a:ea typeface="华文琥珀" panose="02010800040101010101" pitchFamily="2" charset="-122"/>
            </a:endParaRPr>
          </a:p>
        </p:txBody>
      </p:sp>
      <p:sp>
        <p:nvSpPr>
          <p:cNvPr id="2" name="流程图: 可选过程 1"/>
          <p:cNvSpPr/>
          <p:nvPr/>
        </p:nvSpPr>
        <p:spPr>
          <a:xfrm>
            <a:off x="1323975" y="4552315"/>
            <a:ext cx="6985000" cy="1574800"/>
          </a:xfrm>
          <a:prstGeom prst="flowChartAlternateProcess">
            <a:avLst/>
          </a:prstGeom>
          <a:solidFill>
            <a:srgbClr val="CCCC00"/>
          </a:solidFill>
        </p:spPr>
        <p:style>
          <a:lnRef idx="1">
            <a:schemeClr val="accent5"/>
          </a:lnRef>
          <a:fillRef idx="2">
            <a:schemeClr val="accent5"/>
          </a:fillRef>
          <a:effectRef idx="1">
            <a:schemeClr val="accent5"/>
          </a:effectRef>
          <a:fontRef idx="minor">
            <a:schemeClr val="dk1"/>
          </a:fontRef>
        </p:style>
        <p:txBody>
          <a:bodyPr anchor="ctr"/>
          <a:lstStyle/>
          <a:p>
            <a: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i="0">
                <a:solidFill>
                  <a:srgbClr val="990033"/>
                </a:solidFill>
                <a:latin typeface="华文新魏" panose="02010800040101010101" pitchFamily="2" charset="-122"/>
                <a:ea typeface="华文新魏" panose="02010800040101010101" pitchFamily="2" charset="-122"/>
                <a:cs typeface="华文新魏" panose="02010800040101010101" pitchFamily="2" charset="-122"/>
                <a:sym typeface="+mn-ea"/>
              </a:rPr>
              <a:t>  黑格尔在论音乐时曾经指出：“声音固然是一种表现和外在现象，但是它这种表现正因为它是外在现象而随生随灭。耳朵一听到它，它就消失了，所产生的印象，就马上刻在心上了；声音的余韵只在灵魂最深处荡漾。”</a:t>
            </a:r>
            <a:endParaRPr lang="zh-CN" altLang="en-US" sz="2000" i="0">
              <a:solidFill>
                <a:srgbClr val="990033"/>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图片 816133" descr="treble_clef"/>
          <p:cNvPicPr>
            <a:picLocks noChangeAspect="1"/>
          </p:cNvPicPr>
          <p:nvPr/>
        </p:nvPicPr>
        <p:blipFill>
          <a:blip r:embed="rId1" cstate="print"/>
          <a:stretch>
            <a:fillRect/>
          </a:stretch>
        </p:blipFill>
        <p:spPr>
          <a:xfrm>
            <a:off x="331788" y="407988"/>
            <a:ext cx="835025" cy="1916112"/>
          </a:xfrm>
          <a:prstGeom prst="rect">
            <a:avLst/>
          </a:prstGeom>
          <a:noFill/>
          <a:ln w="9525">
            <a:noFill/>
          </a:ln>
          <a:effectLst>
            <a:outerShdw dist="107763" dir="13499999" algn="ctr" rotWithShape="0">
              <a:srgbClr val="808080">
                <a:alpha val="50000"/>
              </a:srgbClr>
            </a:outerShdw>
          </a:effectLst>
        </p:spPr>
      </p:pic>
      <p:pic>
        <p:nvPicPr>
          <p:cNvPr id="78850" name="图片 816130" descr="musicalinstrument12[1]"/>
          <p:cNvPicPr>
            <a:picLocks noChangeAspect="1"/>
          </p:cNvPicPr>
          <p:nvPr/>
        </p:nvPicPr>
        <p:blipFill>
          <a:blip r:embed="rId2" cstate="print"/>
          <a:stretch>
            <a:fillRect/>
          </a:stretch>
        </p:blipFill>
        <p:spPr>
          <a:xfrm>
            <a:off x="7524750" y="981075"/>
            <a:ext cx="1482725" cy="604838"/>
          </a:xfrm>
          <a:prstGeom prst="rect">
            <a:avLst/>
          </a:prstGeom>
          <a:noFill/>
          <a:ln w="9525">
            <a:noFill/>
          </a:ln>
        </p:spPr>
      </p:pic>
      <p:sp>
        <p:nvSpPr>
          <p:cNvPr id="78851" name="文本框 1"/>
          <p:cNvSpPr txBox="1"/>
          <p:nvPr/>
        </p:nvSpPr>
        <p:spPr>
          <a:xfrm>
            <a:off x="865188" y="2324100"/>
            <a:ext cx="7558087" cy="1014413"/>
          </a:xfrm>
          <a:prstGeom prst="rect">
            <a:avLst/>
          </a:prstGeom>
          <a:noFill/>
          <a:ln w="9525">
            <a:noFill/>
          </a:ln>
        </p:spPr>
        <p:txBody>
          <a:bodyPr anchor="t">
            <a:spAutoFit/>
          </a:bodyPr>
          <a:lstStyle/>
          <a:p>
            <a:r>
              <a:rPr lang="en-US" altLang="zh-CN" sz="2000" b="1" i="0">
                <a:solidFill>
                  <a:srgbClr val="FF3B3B"/>
                </a:solidFill>
                <a:latin typeface="华文新魏" panose="02010800040101010101" pitchFamily="2" charset="-122"/>
                <a:ea typeface="华文新魏" panose="02010800040101010101" pitchFamily="2" charset="-122"/>
              </a:rPr>
              <a:t>             </a:t>
            </a:r>
            <a:r>
              <a:rPr lang="en-US" altLang="zh-CN" sz="3600" b="1" i="0">
                <a:solidFill>
                  <a:srgbClr val="FF3B3B"/>
                </a:solidFill>
                <a:latin typeface="华文新魏" panose="02010800040101010101" pitchFamily="2" charset="-122"/>
                <a:ea typeface="华文新魏" panose="02010800040101010101" pitchFamily="2" charset="-122"/>
              </a:rPr>
              <a:t> </a:t>
            </a:r>
            <a:endParaRPr lang="zh-CN" altLang="en-US" sz="3600" b="1" i="0" dirty="0">
              <a:solidFill>
                <a:srgbClr val="990033"/>
              </a:solidFill>
              <a:latin typeface="华文新魏" panose="02010800040101010101" pitchFamily="2" charset="-122"/>
              <a:ea typeface="华文新魏" panose="02010800040101010101" pitchFamily="2" charset="-122"/>
            </a:endParaRPr>
          </a:p>
          <a:p>
            <a:r>
              <a:rPr lang="en-US" altLang="zh-CN" sz="2400" i="0">
                <a:solidFill>
                  <a:srgbClr val="0000FF"/>
                </a:solidFill>
                <a:latin typeface="华文新魏" panose="02010800040101010101" pitchFamily="2" charset="-122"/>
                <a:ea typeface="华文新魏" panose="02010800040101010101" pitchFamily="2" charset="-122"/>
              </a:rPr>
              <a:t>        </a:t>
            </a:r>
            <a:endParaRPr lang="en-US" altLang="zh-CN" sz="2400" i="0">
              <a:solidFill>
                <a:srgbClr val="0000FF"/>
              </a:solidFill>
              <a:latin typeface="华文新魏" panose="02010800040101010101" pitchFamily="2" charset="-122"/>
              <a:ea typeface="华文新魏" panose="02010800040101010101" pitchFamily="2" charset="-122"/>
            </a:endParaRPr>
          </a:p>
        </p:txBody>
      </p:sp>
      <p:sp>
        <p:nvSpPr>
          <p:cNvPr id="2" name="燕尾形 1"/>
          <p:cNvSpPr/>
          <p:nvPr/>
        </p:nvSpPr>
        <p:spPr>
          <a:xfrm>
            <a:off x="1219835" y="2430780"/>
            <a:ext cx="7436485" cy="3124200"/>
          </a:xfrm>
          <a:prstGeom prst="chevron">
            <a:avLst/>
          </a:prstGeom>
          <a:solidFill>
            <a:srgbClr val="92D05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endParaRPr lang="en-US" altLang="zh-CN" sz="3600" b="1" i="0" strike="noStrike" noProof="1">
              <a:solidFill>
                <a:srgbClr val="990033"/>
              </a:solidFill>
              <a:latin typeface="华文新魏" panose="02010800040101010101" pitchFamily="2" charset="-122"/>
              <a:ea typeface="华文新魏" panose="02010800040101010101" pitchFamily="2" charset="-122"/>
              <a:sym typeface="+mn-ea"/>
            </a:endParaRPr>
          </a:p>
          <a:p>
            <a:pPr algn="l" fontAlgn="base"/>
            <a:r>
              <a:rPr lang="en-US" altLang="zh-CN" sz="3600" b="1" i="0" strike="noStrike" noProof="1">
                <a:solidFill>
                  <a:srgbClr val="990033"/>
                </a:solidFill>
                <a:latin typeface="华文新魏" panose="02010800040101010101" pitchFamily="2" charset="-122"/>
                <a:ea typeface="华文新魏" panose="02010800040101010101" pitchFamily="2" charset="-122"/>
                <a:sym typeface="+mn-ea"/>
              </a:rPr>
              <a:t>      </a:t>
            </a:r>
            <a:r>
              <a:rPr lang="en-US" altLang="zh-CN" sz="3600" i="0" strike="noStrike" noProof="1">
                <a:solidFill>
                  <a:srgbClr val="C00000"/>
                </a:solidFill>
                <a:latin typeface="华文新魏" panose="02010800040101010101" pitchFamily="2" charset="-122"/>
                <a:ea typeface="华文新魏" panose="02010800040101010101" pitchFamily="2" charset="-122"/>
                <a:sym typeface="+mn-ea"/>
              </a:rPr>
              <a:t> 2.</a:t>
            </a:r>
            <a:r>
              <a:rPr lang="zh-CN" altLang="en-US" sz="2800"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rPr>
              <a:t>从音响本体和音乐表现要素（旋律、节奏、速度、力度、音色、调式等）的形态和变化切入，体验音乐美感，领悟作品表现意图。</a:t>
            </a:r>
            <a:endParaRPr lang="zh-CN" altLang="en-US" sz="2800"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a:p>
            <a:pPr algn="ctr" fontAlgn="base"/>
            <a:endParaRPr lang="zh-CN" altLang="en-US" sz="2800" i="0" strike="noStrike" noProof="1">
              <a:ln w="22225">
                <a:solidFill>
                  <a:schemeClr val="accent2"/>
                </a:solidFill>
                <a:prstDash val="solid"/>
              </a:ln>
              <a:solidFill>
                <a:srgbClr val="C00000"/>
              </a:solidFill>
              <a:effectLst/>
              <a:latin typeface="华文新魏" panose="02010800040101010101" pitchFamily="2" charset="-122"/>
              <a:ea typeface="华文新魏" panose="02010800040101010101" pitchFamily="2" charset="-122"/>
              <a:sym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Profil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CC00"/>
        </a:solidFill>
      </a:spPr>
      <a:bodyPr anchor="ctr"/>
      <a:lstStyle>
        <a:defPPr marL="0" marR="0" lvl="0" indent="304800" algn="l" defTabSz="914400" rtl="0" eaLnBrk="1" fontAlgn="base" latinLnBrk="0" hangingPunct="1">
          <a:lnSpc>
            <a:spcPct val="100000"/>
          </a:lnSpc>
          <a:spcBef>
            <a:spcPct val="0"/>
          </a:spcBef>
          <a:spcAft>
            <a:spcPct val="0"/>
          </a:spcAft>
          <a:buClrTx/>
          <a:buSzTx/>
          <a:buFont typeface="Arial" panose="020B0604020202020204" pitchFamily="34" charset="0"/>
          <a:buNone/>
          <a:defRPr/>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CDESIGNA</Template>
  <TotalTime>0</TotalTime>
  <Words>13935</Words>
  <Application>WPS 演示</Application>
  <PresentationFormat>全屏显示(4:3)</PresentationFormat>
  <Paragraphs>673</Paragraphs>
  <Slides>79</Slides>
  <Notes>1</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79</vt:i4>
      </vt:variant>
    </vt:vector>
  </HeadingPairs>
  <TitlesOfParts>
    <vt:vector size="99" baseType="lpstr">
      <vt:lpstr>Arial</vt:lpstr>
      <vt:lpstr>宋体</vt:lpstr>
      <vt:lpstr>Wingdings</vt:lpstr>
      <vt:lpstr>Times New Roman</vt:lpstr>
      <vt:lpstr>Verdana</vt:lpstr>
      <vt:lpstr>华文新魏</vt:lpstr>
      <vt:lpstr>华文彩云</vt:lpstr>
      <vt:lpstr>微软雅黑</vt:lpstr>
      <vt:lpstr>华文琥珀</vt:lpstr>
      <vt:lpstr>黑体</vt:lpstr>
      <vt:lpstr>楷体_GB2312</vt:lpstr>
      <vt:lpstr>Calibri</vt:lpstr>
      <vt:lpstr>华文楷体</vt:lpstr>
      <vt:lpstr>新宋体</vt:lpstr>
      <vt:lpstr>Arial Unicode MS</vt:lpstr>
      <vt:lpstr>仿宋_GB2312</vt:lpstr>
      <vt:lpstr>Tahoma</vt:lpstr>
      <vt:lpstr>宋体-18030</vt:lpstr>
      <vt:lpstr>仿宋</vt:lpstr>
      <vt:lpstr>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8088</dc:creator>
  <cp:lastModifiedBy>禾口王</cp:lastModifiedBy>
  <cp:revision>1476</cp:revision>
  <dcterms:created xsi:type="dcterms:W3CDTF">2005-07-08T08:33:00Z</dcterms:created>
  <dcterms:modified xsi:type="dcterms:W3CDTF">2018-07-30T23:06:05Z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